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8" r:id="rId3"/>
    <p:sldId id="282" r:id="rId4"/>
    <p:sldId id="299" r:id="rId5"/>
    <p:sldId id="326" r:id="rId6"/>
    <p:sldId id="322" r:id="rId7"/>
    <p:sldId id="323" r:id="rId8"/>
    <p:sldId id="279" r:id="rId9"/>
    <p:sldId id="337" r:id="rId10"/>
    <p:sldId id="338" r:id="rId11"/>
    <p:sldId id="339" r:id="rId12"/>
    <p:sldId id="331" r:id="rId13"/>
    <p:sldId id="329" r:id="rId14"/>
    <p:sldId id="330" r:id="rId15"/>
    <p:sldId id="283" r:id="rId16"/>
    <p:sldId id="307" r:id="rId17"/>
    <p:sldId id="324" r:id="rId18"/>
    <p:sldId id="325" r:id="rId19"/>
    <p:sldId id="327" r:id="rId20"/>
    <p:sldId id="328" r:id="rId21"/>
    <p:sldId id="333" r:id="rId22"/>
    <p:sldId id="336" r:id="rId23"/>
    <p:sldId id="319" r:id="rId24"/>
    <p:sldId id="308" r:id="rId25"/>
    <p:sldId id="284" r:id="rId26"/>
    <p:sldId id="315" r:id="rId27"/>
  </p:sldIdLst>
  <p:sldSz cx="7315200" cy="9144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4BACC6"/>
    <a:srgbClr val="E8C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617" autoAdjust="0"/>
    <p:restoredTop sz="94720" autoAdjust="0"/>
  </p:normalViewPr>
  <p:slideViewPr>
    <p:cSldViewPr>
      <p:cViewPr>
        <p:scale>
          <a:sx n="70" d="100"/>
          <a:sy n="70" d="100"/>
        </p:scale>
        <p:origin x="-1356" y="-342"/>
      </p:cViewPr>
      <p:guideLst>
        <p:guide orient="horz" pos="2880"/>
        <p:guide pos="2304"/>
      </p:guideLst>
    </p:cSldViewPr>
  </p:slideViewPr>
  <p:outlineViewPr>
    <p:cViewPr>
      <p:scale>
        <a:sx n="33" d="100"/>
        <a:sy n="33" d="100"/>
      </p:scale>
      <p:origin x="0" y="24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C6EBC-34DA-4960-B040-446D46476A2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325590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6EBC-34DA-4960-B040-446D46476A2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264846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43071" y="488951"/>
            <a:ext cx="1316990"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1" y="488951"/>
            <a:ext cx="382905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6EBC-34DA-4960-B040-446D46476A2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69559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6EBC-34DA-4960-B040-446D46476A2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832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77850" y="3875620"/>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C6EBC-34DA-4960-B040-446D46476A2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312070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2844802"/>
            <a:ext cx="257302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87040" y="2844802"/>
            <a:ext cx="257302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6EBC-34DA-4960-B040-446D46476A2D}"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44977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6184"/>
            <a:ext cx="658368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6EBC-34DA-4960-B040-446D46476A2D}" type="datetimeFigureOut">
              <a:rPr lang="en-US" smtClean="0"/>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15809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6EBC-34DA-4960-B040-446D46476A2D}" type="datetimeFigureOut">
              <a:rPr lang="en-US" smtClean="0"/>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405184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6EBC-34DA-4960-B040-446D46476A2D}" type="datetimeFigureOut">
              <a:rPr lang="en-US" smtClean="0"/>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223410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860040" y="364069"/>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1" y="1913469"/>
            <a:ext cx="2406650"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6EBC-34DA-4960-B040-446D46476A2D}"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216617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2"/>
            <a:ext cx="438912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3"/>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6EBC-34DA-4960-B040-446D46476A2D}"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242560" y="8475136"/>
            <a:ext cx="1706880" cy="486833"/>
          </a:xfrm>
          <a:prstGeom prst="rect">
            <a:avLst/>
          </a:prstGeom>
        </p:spPr>
        <p:txBody>
          <a:bodyPr/>
          <a:lstStyle/>
          <a:p>
            <a:fld id="{2D575D2F-DB12-4F34-894A-858E7A1F0872}" type="slidenum">
              <a:rPr lang="en-US" smtClean="0"/>
              <a:t>‹#›</a:t>
            </a:fld>
            <a:endParaRPr lang="en-US"/>
          </a:p>
        </p:txBody>
      </p:sp>
    </p:spTree>
    <p:extLst>
      <p:ext uri="{BB962C8B-B14F-4D97-AF65-F5344CB8AC3E}">
        <p14:creationId xmlns:p14="http://schemas.microsoft.com/office/powerpoint/2010/main" val="375829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133603"/>
            <a:ext cx="658368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475136"/>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DFC6EBC-34DA-4960-B040-446D46476A2D}" type="datetimeFigureOut">
              <a:rPr lang="en-US" smtClean="0"/>
              <a:t>8/12/2015</a:t>
            </a:fld>
            <a:endParaRPr lang="en-US"/>
          </a:p>
        </p:txBody>
      </p:sp>
      <p:sp>
        <p:nvSpPr>
          <p:cNvPr id="5" name="Footer Placeholder 4"/>
          <p:cNvSpPr>
            <a:spLocks noGrp="1"/>
          </p:cNvSpPr>
          <p:nvPr>
            <p:ph type="ftr" sz="quarter" idx="3"/>
          </p:nvPr>
        </p:nvSpPr>
        <p:spPr>
          <a:xfrm>
            <a:off x="2499360" y="8475136"/>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p:cNvSpPr txBox="1"/>
          <p:nvPr userDrawn="1"/>
        </p:nvSpPr>
        <p:spPr>
          <a:xfrm>
            <a:off x="7010399" y="8890084"/>
            <a:ext cx="381001" cy="253916"/>
          </a:xfrm>
          <a:prstGeom prst="rect">
            <a:avLst/>
          </a:prstGeom>
          <a:noFill/>
        </p:spPr>
        <p:txBody>
          <a:bodyPr wrap="square" rtlCol="0">
            <a:spAutoFit/>
          </a:bodyPr>
          <a:lstStyle/>
          <a:p>
            <a:fld id="{E63B62E6-6E92-41B7-A045-041617F5A5D8}" type="slidenum">
              <a:rPr lang="en-US" sz="1050" smtClean="0"/>
              <a:t>‹#›</a:t>
            </a:fld>
            <a:endParaRPr lang="en-US" dirty="0"/>
          </a:p>
        </p:txBody>
      </p:sp>
    </p:spTree>
    <p:extLst>
      <p:ext uri="{BB962C8B-B14F-4D97-AF65-F5344CB8AC3E}">
        <p14:creationId xmlns:p14="http://schemas.microsoft.com/office/powerpoint/2010/main" val="377428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slemaire@irobot.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1.wdp"/><Relationship Id="rId7"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780" b="3081"/>
          <a:stretch/>
        </p:blipFill>
        <p:spPr>
          <a:xfrm>
            <a:off x="-13648" y="0"/>
            <a:ext cx="7335056" cy="9143885"/>
          </a:xfrm>
          <a:prstGeom prst="rect">
            <a:avLst/>
          </a:prstGeom>
        </p:spPr>
      </p:pic>
    </p:spTree>
    <p:extLst>
      <p:ext uri="{BB962C8B-B14F-4D97-AF65-F5344CB8AC3E}">
        <p14:creationId xmlns:p14="http://schemas.microsoft.com/office/powerpoint/2010/main" val="1702797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7330881" cy="9144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4041" y="152400"/>
            <a:ext cx="7162800" cy="8864642"/>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10</a:t>
            </a:fld>
            <a:endParaRPr lang="en-US" dirty="0"/>
          </a:p>
        </p:txBody>
      </p:sp>
      <p:sp>
        <p:nvSpPr>
          <p:cNvPr id="20" name="TextBox 19"/>
          <p:cNvSpPr txBox="1"/>
          <p:nvPr/>
        </p:nvSpPr>
        <p:spPr>
          <a:xfrm>
            <a:off x="181833" y="304800"/>
            <a:ext cx="6904767" cy="8887048"/>
          </a:xfrm>
          <a:prstGeom prst="rect">
            <a:avLst/>
          </a:prstGeom>
          <a:noFill/>
        </p:spPr>
        <p:txBody>
          <a:bodyPr wrap="square" rtlCol="0">
            <a:spAutoFit/>
          </a:bodyPr>
          <a:lstStyle/>
          <a:p>
            <a:r>
              <a:rPr lang="en-US" sz="1050" dirty="0" smtClean="0"/>
              <a:t>Companies should review all insurance policies to ensure proper coverage. </a:t>
            </a:r>
            <a:r>
              <a:rPr lang="en-US" sz="1050" dirty="0"/>
              <a:t>“A TRM safeguards employees and </a:t>
            </a:r>
            <a:r>
              <a:rPr lang="en-US" sz="1050" dirty="0" smtClean="0"/>
              <a:t>fulfills </a:t>
            </a:r>
            <a:r>
              <a:rPr lang="en-US" sz="1050" dirty="0"/>
              <a:t>duty of care requirements. Additionally, it enforces a </a:t>
            </a:r>
            <a:r>
              <a:rPr lang="en-US" sz="1050" dirty="0" smtClean="0"/>
              <a:t>sense </a:t>
            </a:r>
            <a:r>
              <a:rPr lang="en-US" sz="1050" dirty="0"/>
              <a:t>of morale that you’re looking out for your employees. And of course, it </a:t>
            </a:r>
            <a:r>
              <a:rPr lang="en-US" sz="1050" dirty="0" smtClean="0"/>
              <a:t>mitigates </a:t>
            </a:r>
            <a:r>
              <a:rPr lang="en-US" sz="1050" dirty="0"/>
              <a:t>risk and reduces </a:t>
            </a:r>
            <a:r>
              <a:rPr lang="en-US" sz="1050" dirty="0" smtClean="0"/>
              <a:t>liability</a:t>
            </a:r>
            <a:r>
              <a:rPr lang="en-US" sz="1050" dirty="0"/>
              <a:t>.”</a:t>
            </a:r>
          </a:p>
          <a:p>
            <a:r>
              <a:rPr lang="en-US" sz="1050" dirty="0"/>
              <a:t> </a:t>
            </a:r>
          </a:p>
          <a:p>
            <a:r>
              <a:rPr lang="en-US" sz="1200" b="1" dirty="0">
                <a:solidFill>
                  <a:srgbClr val="00B050"/>
                </a:solidFill>
              </a:rPr>
              <a:t>TRM Team</a:t>
            </a:r>
            <a:endParaRPr lang="en-US" sz="1200" dirty="0">
              <a:solidFill>
                <a:srgbClr val="00B050"/>
              </a:solidFill>
            </a:endParaRPr>
          </a:p>
          <a:p>
            <a:r>
              <a:rPr lang="en-US" sz="1050" dirty="0"/>
              <a:t>It’s </a:t>
            </a:r>
            <a:r>
              <a:rPr lang="en-US" sz="1050" dirty="0" smtClean="0"/>
              <a:t>imperative </a:t>
            </a:r>
            <a:r>
              <a:rPr lang="en-US" sz="1050" dirty="0"/>
              <a:t>to establish an internal TRM team who </a:t>
            </a:r>
            <a:r>
              <a:rPr lang="en-US" sz="1050" dirty="0" smtClean="0"/>
              <a:t>manages </a:t>
            </a:r>
            <a:r>
              <a:rPr lang="en-US" sz="1050" dirty="0"/>
              <a:t>the </a:t>
            </a:r>
            <a:r>
              <a:rPr lang="en-US" sz="1050" dirty="0" smtClean="0"/>
              <a:t>day-to-day responsibilities </a:t>
            </a:r>
            <a:r>
              <a:rPr lang="en-US" sz="1050" dirty="0"/>
              <a:t>and </a:t>
            </a:r>
            <a:r>
              <a:rPr lang="en-US" sz="1050" dirty="0" smtClean="0"/>
              <a:t>responds </a:t>
            </a:r>
            <a:r>
              <a:rPr lang="en-US" sz="1050" dirty="0"/>
              <a:t>to any incident. Each team member should have defined roles and meet </a:t>
            </a:r>
            <a:r>
              <a:rPr lang="en-US" sz="1050" dirty="0" smtClean="0"/>
              <a:t>regularly. </a:t>
            </a:r>
            <a:r>
              <a:rPr lang="en-US" sz="1050" dirty="0"/>
              <a:t>The ideal team is composed of a cross-section of company departments, for example: risk management or security, legal, HR, travel manager, and senior leadership.</a:t>
            </a:r>
          </a:p>
          <a:p>
            <a:r>
              <a:rPr lang="en-US" sz="1050" dirty="0"/>
              <a:t> </a:t>
            </a:r>
          </a:p>
          <a:p>
            <a:r>
              <a:rPr lang="en-US" sz="1200" b="1" dirty="0">
                <a:solidFill>
                  <a:srgbClr val="00B050"/>
                </a:solidFill>
              </a:rPr>
              <a:t>Established Process</a:t>
            </a:r>
            <a:endParaRPr lang="en-US" sz="1200" dirty="0">
              <a:solidFill>
                <a:srgbClr val="00B050"/>
              </a:solidFill>
            </a:endParaRPr>
          </a:p>
          <a:p>
            <a:r>
              <a:rPr lang="en-US" sz="1050" dirty="0"/>
              <a:t>For iRobot, when every reservation is booked (before it is ticketed) the destination risk information is provided to the traveler via email. </a:t>
            </a:r>
            <a:r>
              <a:rPr lang="en-US" sz="1050" dirty="0" smtClean="0"/>
              <a:t>Employees must follow set policy directives to help mitigate risk and prepare them for travel. The </a:t>
            </a:r>
            <a:r>
              <a:rPr lang="en-US" sz="1050" dirty="0"/>
              <a:t>pre-trip approval process requires two levels of approval and will go to C-Level when risk is extreme. Meanwhile, employee compliance with policy is verified. Only then is the reservation ticketed. “The traveler is on their way, and we know that we’ve done all we can to safeguard that employee.”</a:t>
            </a:r>
          </a:p>
          <a:p>
            <a:r>
              <a:rPr lang="en-US" sz="1050" dirty="0"/>
              <a:t> </a:t>
            </a:r>
          </a:p>
          <a:p>
            <a:r>
              <a:rPr lang="en-US" sz="1200" b="1" dirty="0">
                <a:solidFill>
                  <a:srgbClr val="00B050"/>
                </a:solidFill>
              </a:rPr>
              <a:t>Elements of a Comprehensive TRM Program</a:t>
            </a:r>
            <a:endParaRPr lang="en-US" sz="1200" dirty="0">
              <a:solidFill>
                <a:srgbClr val="00B050"/>
              </a:solidFill>
            </a:endParaRPr>
          </a:p>
          <a:p>
            <a:r>
              <a:rPr lang="en-US" sz="1050" dirty="0"/>
              <a:t>There are multiple integrated parts to an effective TRM Program. LeMaire shared her outline of the iRobot TRM program elements in order to give attendees a clear view of the multiple considerations that must be made for effective travel risk management.</a:t>
            </a:r>
          </a:p>
          <a:p>
            <a:r>
              <a:rPr lang="en-US" sz="1050" dirty="0"/>
              <a:t> </a:t>
            </a:r>
          </a:p>
          <a:p>
            <a:pPr lvl="1"/>
            <a:r>
              <a:rPr lang="en-US" sz="1050" b="1" dirty="0">
                <a:solidFill>
                  <a:srgbClr val="00B050"/>
                </a:solidFill>
              </a:rPr>
              <a:t>TRM Policy and Procedures </a:t>
            </a:r>
            <a:r>
              <a:rPr lang="en-US" sz="1050" dirty="0" smtClean="0"/>
              <a:t>- Your company should have a comprehensive TRM Policy. As an example, iRobot does </a:t>
            </a:r>
            <a:r>
              <a:rPr lang="en-US" sz="1050" dirty="0"/>
              <a:t>not allow travelers to make any reservations outside World Travel, Inc., their designated </a:t>
            </a:r>
            <a:r>
              <a:rPr lang="en-US" sz="1050" dirty="0" smtClean="0"/>
              <a:t>TMC, in order to ensure traveler tracking data. </a:t>
            </a:r>
            <a:r>
              <a:rPr lang="en-US" sz="1050" dirty="0"/>
              <a:t>Additionally, “We do not allow side-trips without </a:t>
            </a:r>
            <a:r>
              <a:rPr lang="en-US" sz="1050" dirty="0" smtClean="0"/>
              <a:t>pre-authorization</a:t>
            </a:r>
            <a:r>
              <a:rPr lang="en-US" sz="1050" dirty="0"/>
              <a:t>. Our employees can’t </a:t>
            </a:r>
            <a:r>
              <a:rPr lang="en-US" sz="1050" dirty="0" smtClean="0"/>
              <a:t/>
            </a:r>
            <a:br>
              <a:rPr lang="en-US" sz="1050" dirty="0" smtClean="0"/>
            </a:br>
            <a:r>
              <a:rPr lang="en-US" sz="1050" dirty="0" smtClean="0"/>
              <a:t>just </a:t>
            </a:r>
            <a:r>
              <a:rPr lang="en-US" sz="1050" dirty="0"/>
              <a:t>say, ‘Hey, it’s the weekend. I’m going to Hong Kong.’ It’s not that we don’t allow them to go; we just want the PNR to be </a:t>
            </a:r>
            <a:r>
              <a:rPr lang="en-US" sz="1050" dirty="0" smtClean="0"/>
              <a:t>documented </a:t>
            </a:r>
            <a:r>
              <a:rPr lang="en-US" sz="1050" dirty="0"/>
              <a:t>so that in the event of an incident, we can find them.” </a:t>
            </a:r>
          </a:p>
          <a:p>
            <a:pPr lvl="1"/>
            <a:r>
              <a:rPr lang="en-US" sz="1050" dirty="0"/>
              <a:t> </a:t>
            </a:r>
          </a:p>
          <a:p>
            <a:pPr lvl="1"/>
            <a:r>
              <a:rPr lang="en-US" sz="1050" b="1" dirty="0">
                <a:solidFill>
                  <a:srgbClr val="00B050"/>
                </a:solidFill>
              </a:rPr>
              <a:t>International Travel Destination Information </a:t>
            </a:r>
            <a:r>
              <a:rPr lang="en-US" sz="1050" b="1" dirty="0"/>
              <a:t>- </a:t>
            </a:r>
            <a:r>
              <a:rPr lang="en-US" sz="1050" dirty="0"/>
              <a:t>When a reservation is made, destination-specific information is emailed to the traveler. As LeMaire says, educated travelers are an essential component of an effective TRM Program. “This program is not to panic you. It’s to safeguard you and let your trip be more productive.” </a:t>
            </a:r>
            <a:r>
              <a:rPr lang="en-US" sz="1050" dirty="0" smtClean="0"/>
              <a:t>This means providing </a:t>
            </a:r>
            <a:r>
              <a:rPr lang="en-US" sz="1050" dirty="0"/>
              <a:t>cultural information, document requirements, vaccine information, initial alerts, and ongoing alerts.</a:t>
            </a:r>
          </a:p>
          <a:p>
            <a:pPr lvl="1"/>
            <a:r>
              <a:rPr lang="en-US" sz="1050" dirty="0"/>
              <a:t> </a:t>
            </a:r>
          </a:p>
          <a:p>
            <a:pPr lvl="1"/>
            <a:r>
              <a:rPr lang="en-US" sz="1050" b="1" dirty="0">
                <a:solidFill>
                  <a:srgbClr val="00B050"/>
                </a:solidFill>
              </a:rPr>
              <a:t>Medical Security Support </a:t>
            </a:r>
            <a:r>
              <a:rPr lang="en-US" sz="1050" b="1" dirty="0"/>
              <a:t>- </a:t>
            </a:r>
            <a:r>
              <a:rPr lang="en-US" sz="1050" dirty="0"/>
              <a:t>Contract with a medical and security provider that debriefs employees, answers questions, and can help employees in times of distress. LeMaire stresses that the contracted medical and security support provider should not just respond to emergencies, but be an engaged part of the traveler’s booking process.</a:t>
            </a:r>
          </a:p>
          <a:p>
            <a:pPr lvl="1"/>
            <a:r>
              <a:rPr lang="en-US" sz="1050" dirty="0"/>
              <a:t> </a:t>
            </a:r>
          </a:p>
          <a:p>
            <a:pPr lvl="1"/>
            <a:r>
              <a:rPr lang="en-US" sz="1050" b="1" dirty="0" smtClean="0">
                <a:solidFill>
                  <a:srgbClr val="00B050"/>
                </a:solidFill>
              </a:rPr>
              <a:t>Incident Response Procedures </a:t>
            </a:r>
            <a:r>
              <a:rPr lang="en-US" sz="1050" b="1" dirty="0" smtClean="0"/>
              <a:t>- </a:t>
            </a:r>
            <a:r>
              <a:rPr lang="en-US" sz="1050" dirty="0" smtClean="0"/>
              <a:t>Stay on top of your protocol. “You don’t want to be in a position as a company to be trying to figure out what to do during a crisis. The risk landscape is constantly changing. It is truly important as a company to engage in the ongoing cycle of evaluation for your program.”</a:t>
            </a:r>
            <a:br>
              <a:rPr lang="en-US" sz="1050" dirty="0" smtClean="0"/>
            </a:br>
            <a:r>
              <a:rPr lang="en-US" sz="1050" dirty="0" smtClean="0"/>
              <a:t/>
            </a:r>
            <a:br>
              <a:rPr lang="en-US" sz="1050" dirty="0" smtClean="0"/>
            </a:br>
            <a:r>
              <a:rPr lang="en-US" sz="1050" b="1" dirty="0">
                <a:solidFill>
                  <a:srgbClr val="00B050"/>
                </a:solidFill>
              </a:rPr>
              <a:t>Traveler Tracking </a:t>
            </a:r>
            <a:r>
              <a:rPr lang="en-US" sz="1050" b="1" dirty="0"/>
              <a:t>- </a:t>
            </a:r>
            <a:r>
              <a:rPr lang="en-US" sz="1050" dirty="0"/>
              <a:t>A self-explanatory component of the equation, traveler tracking allows you to know where your employees are, and the best way to reach them.</a:t>
            </a:r>
          </a:p>
          <a:p>
            <a:pPr lvl="1"/>
            <a:r>
              <a:rPr lang="en-US" sz="1050" dirty="0">
                <a:solidFill>
                  <a:srgbClr val="FF0000"/>
                </a:solidFill>
              </a:rPr>
              <a:t> </a:t>
            </a:r>
          </a:p>
          <a:p>
            <a:pPr lvl="1"/>
            <a:r>
              <a:rPr lang="en-US" sz="1050" b="1" dirty="0">
                <a:solidFill>
                  <a:srgbClr val="00B050"/>
                </a:solidFill>
              </a:rPr>
              <a:t>TRM Program Training </a:t>
            </a:r>
            <a:r>
              <a:rPr lang="en-US" sz="1050" b="1" dirty="0"/>
              <a:t>- </a:t>
            </a:r>
            <a:r>
              <a:rPr lang="en-US" sz="1050" dirty="0"/>
              <a:t>“Be in front of your employees and train them on what they have available to them. It’s important for them to know that you have a program within your company that is protecting them.” LeMaire has a very non-cynical view of non-compliance. “We have travelers that oftentimes may not do the right thing. I feel that when I identify them, it’s more often because they are unaware of what they should be doing, not because they are knowingly avoiding policy</a:t>
            </a:r>
            <a:r>
              <a:rPr lang="en-US" sz="1050" dirty="0" smtClean="0"/>
              <a:t>.”</a:t>
            </a:r>
          </a:p>
          <a:p>
            <a:pPr lvl="1"/>
            <a:endParaRPr lang="en-US" sz="1050" dirty="0" smtClean="0"/>
          </a:p>
          <a:p>
            <a:pPr lvl="1"/>
            <a:r>
              <a:rPr lang="en-US" sz="1050" b="1" dirty="0">
                <a:solidFill>
                  <a:srgbClr val="00B050"/>
                </a:solidFill>
              </a:rPr>
              <a:t>Employee Responsibility </a:t>
            </a:r>
            <a:r>
              <a:rPr lang="en-US" sz="1050" b="1" dirty="0"/>
              <a:t>- </a:t>
            </a:r>
            <a:r>
              <a:rPr lang="en-US" sz="1050" dirty="0"/>
              <a:t>The goal of training is to therefore ensure that employees are aware of what is required and ultimately act within compliance. “Knowledge is power for the employee. It’s important that they respect and understand what you’re trying to do for the company.”</a:t>
            </a:r>
          </a:p>
          <a:p>
            <a:pPr lvl="1"/>
            <a:r>
              <a:rPr lang="en-US" sz="1050" dirty="0"/>
              <a:t>  </a:t>
            </a:r>
          </a:p>
        </p:txBody>
      </p:sp>
      <p:sp>
        <p:nvSpPr>
          <p:cNvPr id="7" name="Rectangle 6"/>
          <p:cNvSpPr/>
          <p:nvPr/>
        </p:nvSpPr>
        <p:spPr>
          <a:xfrm rot="16200000">
            <a:off x="6339325" y="30682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Tree>
    <p:extLst>
      <p:ext uri="{BB962C8B-B14F-4D97-AF65-F5344CB8AC3E}">
        <p14:creationId xmlns:p14="http://schemas.microsoft.com/office/powerpoint/2010/main" val="395516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7330881" cy="9144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4041" y="76200"/>
            <a:ext cx="7162800" cy="8864642"/>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11</a:t>
            </a:fld>
            <a:endParaRPr lang="en-US" dirty="0"/>
          </a:p>
        </p:txBody>
      </p:sp>
      <p:sp>
        <p:nvSpPr>
          <p:cNvPr id="6" name="Rectangle 5"/>
          <p:cNvSpPr/>
          <p:nvPr/>
        </p:nvSpPr>
        <p:spPr>
          <a:xfrm>
            <a:off x="89848" y="6781800"/>
            <a:ext cx="7170641" cy="1905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9563" y="97601"/>
            <a:ext cx="6917037" cy="8856271"/>
          </a:xfrm>
          <a:prstGeom prst="rect">
            <a:avLst/>
          </a:prstGeom>
        </p:spPr>
        <p:txBody>
          <a:bodyPr wrap="square">
            <a:spAutoFit/>
          </a:bodyPr>
          <a:lstStyle/>
          <a:p>
            <a:endParaRPr lang="en-US" sz="1050" dirty="0"/>
          </a:p>
          <a:p>
            <a:pPr lvl="1"/>
            <a:r>
              <a:rPr lang="en-US" sz="1050" dirty="0"/>
              <a:t> </a:t>
            </a:r>
            <a:r>
              <a:rPr lang="en-US" sz="1050" b="1" dirty="0" smtClean="0">
                <a:solidFill>
                  <a:srgbClr val="00B050"/>
                </a:solidFill>
              </a:rPr>
              <a:t>Employee </a:t>
            </a:r>
            <a:r>
              <a:rPr lang="en-US" sz="1050" b="1" dirty="0">
                <a:solidFill>
                  <a:srgbClr val="00B050"/>
                </a:solidFill>
              </a:rPr>
              <a:t>Compliance and Verification </a:t>
            </a:r>
            <a:r>
              <a:rPr lang="en-US" sz="1050" b="1" dirty="0"/>
              <a:t>- </a:t>
            </a:r>
            <a:r>
              <a:rPr lang="en-US" sz="1050" dirty="0"/>
              <a:t>Employees are required to fill out an online form, and </a:t>
            </a:r>
            <a:r>
              <a:rPr lang="en-US" sz="1050" dirty="0" err="1"/>
              <a:t>LeMaire</a:t>
            </a:r>
            <a:r>
              <a:rPr lang="en-US" sz="1050" dirty="0"/>
              <a:t> makes it clear to her travelers that the form is not intended to hinder the traveler; it’s to ensure that they have effective, safe travel. “As employees comply with your program, your risk as a company decreases.”</a:t>
            </a:r>
          </a:p>
          <a:p>
            <a:pPr lvl="2"/>
            <a:endParaRPr lang="en-US" sz="1050" dirty="0"/>
          </a:p>
          <a:p>
            <a:pPr algn="ctr"/>
            <a:r>
              <a:rPr lang="en-US" sz="1600" b="1" dirty="0" smtClean="0"/>
              <a:t>“</a:t>
            </a:r>
            <a:r>
              <a:rPr lang="en-US" sz="1600" b="1" dirty="0"/>
              <a:t>Luck couldn’t and shouldn’t be a plan for the future.”</a:t>
            </a:r>
          </a:p>
          <a:p>
            <a:r>
              <a:rPr lang="en-US" sz="1050" dirty="0"/>
              <a:t> </a:t>
            </a:r>
          </a:p>
          <a:p>
            <a:r>
              <a:rPr lang="en-US" sz="1050" b="1" dirty="0">
                <a:solidFill>
                  <a:srgbClr val="00B050"/>
                </a:solidFill>
              </a:rPr>
              <a:t>Pre-Deployment Focus </a:t>
            </a:r>
            <a:r>
              <a:rPr lang="en-US" sz="1050" b="1" dirty="0"/>
              <a:t>- </a:t>
            </a:r>
            <a:r>
              <a:rPr lang="en-US" sz="1050" dirty="0"/>
              <a:t>As LeMaire says, “The best plan in the world isn’t going anywhere if you can’t convince your C-Levels. The ROI is the relationship between the program’s cost and the savings it can generate through avoidance of cost.” These costs are more significant than you might think. “You are avoiding a reactive response, recovery, legal engagement, </a:t>
            </a:r>
            <a:r>
              <a:rPr lang="en-US" sz="1050" dirty="0" smtClean="0"/>
              <a:t>and low </a:t>
            </a:r>
            <a:r>
              <a:rPr lang="en-US" sz="1050" dirty="0"/>
              <a:t>employee morale.”</a:t>
            </a:r>
          </a:p>
          <a:p>
            <a:r>
              <a:rPr lang="en-US" sz="1050" dirty="0"/>
              <a:t> </a:t>
            </a:r>
          </a:p>
          <a:p>
            <a:r>
              <a:rPr lang="en-US" sz="1050" dirty="0"/>
              <a:t>As LeMaire reiterates in summation, establishing and maintaining an effective TRM Program is an imperative. “A significant travel incident is a threat to business continuity, business strength, and business growth. But implementing a TRM Program also comes out of the desire to do the right thing for your employees.”</a:t>
            </a:r>
          </a:p>
          <a:p>
            <a:r>
              <a:rPr lang="en-US" sz="1050" dirty="0"/>
              <a:t> </a:t>
            </a:r>
          </a:p>
          <a:p>
            <a:r>
              <a:rPr lang="en-US" sz="1050" b="1" dirty="0">
                <a:solidFill>
                  <a:srgbClr val="00B050"/>
                </a:solidFill>
              </a:rPr>
              <a:t>The TMC Role</a:t>
            </a:r>
            <a:endParaRPr lang="en-US" sz="1050" dirty="0">
              <a:solidFill>
                <a:srgbClr val="00B050"/>
              </a:solidFill>
            </a:endParaRPr>
          </a:p>
          <a:p>
            <a:r>
              <a:rPr lang="en-US" sz="1050" dirty="0"/>
              <a:t>Your TMC works hand-in-hand with you and with the traveler to encourage engagement and compliance in your Travel Risk Management Program. They </a:t>
            </a:r>
            <a:r>
              <a:rPr lang="en-US" sz="1050" dirty="0" smtClean="0"/>
              <a:t>can also </a:t>
            </a:r>
            <a:r>
              <a:rPr lang="en-US" sz="1050" dirty="0"/>
              <a:t>help you </a:t>
            </a:r>
            <a:r>
              <a:rPr lang="en-US" sz="1050" dirty="0" smtClean="0"/>
              <a:t>action your policy, create and manage your trip-approval processes, and </a:t>
            </a:r>
            <a:r>
              <a:rPr lang="en-US" sz="1050" dirty="0"/>
              <a:t>provide invaluable access </a:t>
            </a:r>
            <a:r>
              <a:rPr lang="en-US" sz="1050" dirty="0" smtClean="0"/>
              <a:t>to travel </a:t>
            </a:r>
            <a:r>
              <a:rPr lang="en-US" sz="1050" dirty="0"/>
              <a:t>data.</a:t>
            </a:r>
          </a:p>
          <a:p>
            <a:r>
              <a:rPr lang="en-US" sz="1050" dirty="0"/>
              <a:t> </a:t>
            </a:r>
          </a:p>
          <a:p>
            <a:r>
              <a:rPr lang="en-US" sz="1050" b="1" dirty="0">
                <a:solidFill>
                  <a:srgbClr val="00B050"/>
                </a:solidFill>
              </a:rPr>
              <a:t>Medical and Security</a:t>
            </a:r>
            <a:r>
              <a:rPr lang="en-US" sz="1050" dirty="0">
                <a:solidFill>
                  <a:srgbClr val="00B050"/>
                </a:solidFill>
              </a:rPr>
              <a:t> </a:t>
            </a:r>
            <a:r>
              <a:rPr lang="en-US" sz="1050" b="1" dirty="0">
                <a:solidFill>
                  <a:srgbClr val="00B050"/>
                </a:solidFill>
              </a:rPr>
              <a:t>Supplier Insight</a:t>
            </a:r>
            <a:endParaRPr lang="en-US" sz="1050" dirty="0">
              <a:solidFill>
                <a:srgbClr val="00B050"/>
              </a:solidFill>
            </a:endParaRPr>
          </a:p>
          <a:p>
            <a:r>
              <a:rPr lang="en-US" sz="1050" dirty="0"/>
              <a:t>Mark Donohue from </a:t>
            </a:r>
            <a:r>
              <a:rPr lang="en-US" sz="1050" dirty="0" err="1"/>
              <a:t>iJet</a:t>
            </a:r>
            <a:r>
              <a:rPr lang="en-US" sz="1050" dirty="0"/>
              <a:t> International touched on the role of the medical and security support company. While incident response is reactive, planning, training, and 24/7 monitoring </a:t>
            </a:r>
            <a:r>
              <a:rPr lang="en-US" sz="1050" dirty="0" smtClean="0"/>
              <a:t>are </a:t>
            </a:r>
            <a:r>
              <a:rPr lang="en-US" sz="1050" dirty="0"/>
              <a:t>all proactive TRM involvement. He encouraged attendees to “focus on proactive preparation, so that the need for reactive measures is less costly, less work and more efficient.” All travelers should get basic safety and security program training, but those traveling to higher risk </a:t>
            </a:r>
            <a:r>
              <a:rPr lang="en-US" sz="1050" dirty="0" smtClean="0"/>
              <a:t>arise will </a:t>
            </a:r>
            <a:r>
              <a:rPr lang="en-US" sz="1050" dirty="0"/>
              <a:t>need more detailed training, even </a:t>
            </a:r>
            <a:r>
              <a:rPr lang="en-US" sz="1050" dirty="0" smtClean="0"/>
              <a:t>as </a:t>
            </a:r>
            <a:r>
              <a:rPr lang="en-US" sz="1050" dirty="0"/>
              <a:t>far as hostage, survival, and kidnapping training. Most importantly, it’s important to provide a feedback loop for lessons learned that can be incorporated back into the program.</a:t>
            </a:r>
          </a:p>
          <a:p>
            <a:r>
              <a:rPr lang="en-US" sz="1050" dirty="0"/>
              <a:t> </a:t>
            </a:r>
          </a:p>
          <a:p>
            <a:r>
              <a:rPr lang="en-US" sz="1050" dirty="0"/>
              <a:t>Matthew Bradley from International SOS also provided perspective on TRM scope. “All companies are either global, or going global. There’s no other way to look at it.” An effective TRM Policy allows you as a company to assess, advise, and assist your travelers. While a catastrophic natural disaster might not happen every day, providing something as simple as food and medical information to your travelers will help them avoid the stomach ache that makes them miss an important meeting.</a:t>
            </a:r>
          </a:p>
          <a:p>
            <a:r>
              <a:rPr lang="en-US" sz="1050" dirty="0"/>
              <a:t> </a:t>
            </a:r>
          </a:p>
          <a:p>
            <a:r>
              <a:rPr lang="en-US" sz="1050" dirty="0"/>
              <a:t>And remember: “You have a legal obligation to make sure that your business is conducted safely.” Even if you don’t have a TRM program, in a court of law, if there’s a like-minded or like-sized company that does, that is the standard to which you will be held.”</a:t>
            </a:r>
          </a:p>
          <a:p>
            <a:r>
              <a:rPr lang="en-US" sz="1050" dirty="0"/>
              <a:t> </a:t>
            </a:r>
          </a:p>
          <a:p>
            <a:pPr algn="ctr"/>
            <a:r>
              <a:rPr lang="en-US" sz="1600" b="1" dirty="0"/>
              <a:t>So prepare today. Because </a:t>
            </a:r>
            <a:r>
              <a:rPr lang="en-US" sz="1600" b="1" dirty="0" smtClean="0"/>
              <a:t>risk </a:t>
            </a:r>
            <a:r>
              <a:rPr lang="en-US" sz="1600" b="1" dirty="0"/>
              <a:t>happens and exists everywhere.</a:t>
            </a:r>
          </a:p>
          <a:p>
            <a:r>
              <a:rPr lang="en-US" sz="1050" dirty="0"/>
              <a:t> </a:t>
            </a:r>
            <a:endParaRPr lang="en-US" sz="1050" dirty="0" smtClean="0"/>
          </a:p>
          <a:p>
            <a:endParaRPr lang="en-US" sz="1050" i="1" dirty="0"/>
          </a:p>
          <a:p>
            <a:pPr algn="ctr"/>
            <a:r>
              <a:rPr lang="en-US" sz="1600" b="1" dirty="0" smtClean="0"/>
              <a:t>Want </a:t>
            </a:r>
            <a:r>
              <a:rPr lang="en-US" sz="1600" b="1" dirty="0"/>
              <a:t>to learn more?</a:t>
            </a:r>
          </a:p>
          <a:p>
            <a:pPr algn="ctr"/>
            <a:r>
              <a:rPr lang="en-US" sz="1050" dirty="0"/>
              <a:t>A special thanks to Shelby LeMaire, Corporate Travel Manager at iRobot, who generously provided much of the information above to GBTA attendees and agreed to let us re-print her notes for the benefit of World Travel, Inc. clients and friends. Shelby is an invaluable resource for travel managers looking to begin the Travel Risk Management Program process, and is happy to consult with professional colleagues to assist in this process. </a:t>
            </a:r>
            <a:endParaRPr lang="en-US" sz="1050" dirty="0" smtClean="0"/>
          </a:p>
          <a:p>
            <a:pPr algn="ctr"/>
            <a:endParaRPr lang="en-US" sz="1050" dirty="0"/>
          </a:p>
          <a:p>
            <a:pPr algn="ctr"/>
            <a:r>
              <a:rPr lang="en-US" sz="1100" b="1" dirty="0" smtClean="0"/>
              <a:t>Shelby </a:t>
            </a:r>
            <a:r>
              <a:rPr lang="en-US" sz="1100" b="1" dirty="0" err="1" smtClean="0"/>
              <a:t>LeMaire</a:t>
            </a:r>
            <a:endParaRPr lang="en-US" sz="1100" b="1" dirty="0" smtClean="0"/>
          </a:p>
          <a:p>
            <a:pPr algn="ctr"/>
            <a:r>
              <a:rPr lang="en-US" sz="1050" b="1" dirty="0" smtClean="0"/>
              <a:t>Corporate Travel Manager, iRobot</a:t>
            </a:r>
          </a:p>
          <a:p>
            <a:pPr algn="ctr"/>
            <a:r>
              <a:rPr lang="en-US" sz="1050" dirty="0" smtClean="0"/>
              <a:t>781-430-3208 </a:t>
            </a:r>
            <a:br>
              <a:rPr lang="en-US" sz="1050" dirty="0" smtClean="0"/>
            </a:br>
            <a:r>
              <a:rPr lang="en-US" sz="1050" u="sng" dirty="0" smtClean="0">
                <a:hlinkClick r:id="rId2"/>
              </a:rPr>
              <a:t>slemaire@irobot.com</a:t>
            </a:r>
            <a:endParaRPr lang="en-US" sz="1050" dirty="0"/>
          </a:p>
        </p:txBody>
      </p:sp>
      <p:sp>
        <p:nvSpPr>
          <p:cNvPr id="8" name="Rectangle 7"/>
          <p:cNvSpPr/>
          <p:nvPr/>
        </p:nvSpPr>
        <p:spPr>
          <a:xfrm rot="16200000">
            <a:off x="6339325" y="30682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Tree>
    <p:extLst>
      <p:ext uri="{BB962C8B-B14F-4D97-AF65-F5344CB8AC3E}">
        <p14:creationId xmlns:p14="http://schemas.microsoft.com/office/powerpoint/2010/main" val="1913799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185083"/>
            <a:ext cx="7330881" cy="695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1" y="2286000"/>
            <a:ext cx="7162800" cy="6858000"/>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TextBox 15"/>
          <p:cNvSpPr txBox="1"/>
          <p:nvPr/>
        </p:nvSpPr>
        <p:spPr>
          <a:xfrm>
            <a:off x="97810" y="2286000"/>
            <a:ext cx="7162800" cy="584775"/>
          </a:xfrm>
          <a:prstGeom prst="rect">
            <a:avLst/>
          </a:prstGeom>
          <a:noFill/>
        </p:spPr>
        <p:txBody>
          <a:bodyPr wrap="square" rtlCol="0">
            <a:spAutoFit/>
          </a:bodyPr>
          <a:lstStyle/>
          <a:p>
            <a:r>
              <a:rPr lang="en-US" sz="1600" b="1" cap="all" dirty="0" smtClean="0">
                <a:solidFill>
                  <a:schemeClr val="tx1">
                    <a:lumMod val="65000"/>
                    <a:lumOff val="35000"/>
                  </a:schemeClr>
                </a:solidFill>
                <a:effectLst>
                  <a:outerShdw blurRad="38100" dist="38100" dir="2700000" algn="tl">
                    <a:srgbClr val="000000">
                      <a:alpha val="43137"/>
                    </a:srgbClr>
                  </a:outerShdw>
                </a:effectLst>
              </a:rPr>
              <a:t>Ask the Experts: </a:t>
            </a:r>
          </a:p>
          <a:p>
            <a:r>
              <a:rPr lang="en-US" sz="1600" b="1" cap="all" dirty="0" smtClean="0">
                <a:solidFill>
                  <a:schemeClr val="tx1">
                    <a:lumMod val="65000"/>
                    <a:lumOff val="35000"/>
                  </a:schemeClr>
                </a:solidFill>
                <a:effectLst>
                  <a:outerShdw blurRad="38100" dist="38100" dir="2700000" algn="tl">
                    <a:srgbClr val="000000">
                      <a:alpha val="43137"/>
                    </a:srgbClr>
                  </a:outerShdw>
                </a:effectLst>
              </a:rPr>
              <a:t>Global Travel Management Challenges</a:t>
            </a:r>
            <a:endParaRPr lang="en-US" sz="1600" b="1" cap="all" dirty="0">
              <a:solidFill>
                <a:schemeClr val="tx1">
                  <a:lumMod val="65000"/>
                  <a:lumOff val="35000"/>
                </a:schemeClr>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79"/>
            <a:ext cx="7330881" cy="2194560"/>
          </a:xfrm>
          <a:prstGeom prst="rect">
            <a:avLst/>
          </a:prstGeom>
        </p:spPr>
      </p:pic>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12</a:t>
            </a:fld>
            <a:endParaRPr lang="en-US" dirty="0"/>
          </a:p>
        </p:txBody>
      </p:sp>
      <p:pic>
        <p:nvPicPr>
          <p:cNvPr id="10241" name="Picture 1" descr="C:\Users\cturner\Desktop\RT_Logo_Member_CMYK_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365" y="2082225"/>
            <a:ext cx="2484635" cy="5887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6200" y="2808521"/>
            <a:ext cx="7073589" cy="6640279"/>
          </a:xfrm>
          <a:prstGeom prst="rect">
            <a:avLst/>
          </a:prstGeom>
          <a:noFill/>
        </p:spPr>
        <p:txBody>
          <a:bodyPr wrap="square" rtlCol="0">
            <a:spAutoFit/>
          </a:bodyPr>
          <a:lstStyle/>
          <a:p>
            <a:r>
              <a:rPr lang="en-US" sz="1050" dirty="0"/>
              <a:t>What’s the biggest challenge with going global? It depends on the maturity of your program, on your global footprint, </a:t>
            </a:r>
            <a:r>
              <a:rPr lang="en-US" sz="1050" dirty="0" smtClean="0"/>
              <a:t/>
            </a:r>
            <a:br>
              <a:rPr lang="en-US" sz="1050" dirty="0" smtClean="0"/>
            </a:br>
            <a:r>
              <a:rPr lang="en-US" sz="1050" dirty="0" smtClean="0"/>
              <a:t>and </a:t>
            </a:r>
            <a:r>
              <a:rPr lang="en-US" sz="1050" dirty="0"/>
              <a:t>on your business strategy. It’s important to find </a:t>
            </a:r>
            <a:r>
              <a:rPr lang="en-US" sz="1050" dirty="0" smtClean="0"/>
              <a:t>the right </a:t>
            </a:r>
            <a:r>
              <a:rPr lang="en-US" sz="1050" dirty="0"/>
              <a:t>fit for you</a:t>
            </a:r>
            <a:r>
              <a:rPr lang="en-US" sz="1050" dirty="0" smtClean="0"/>
              <a:t>.</a:t>
            </a:r>
          </a:p>
          <a:p>
            <a:endParaRPr lang="en-US" sz="1050" dirty="0"/>
          </a:p>
          <a:p>
            <a:r>
              <a:rPr lang="en-US" sz="1600" b="1" dirty="0"/>
              <a:t>Beginner Programs</a:t>
            </a:r>
            <a:endParaRPr lang="en-US" sz="1600" dirty="0"/>
          </a:p>
          <a:p>
            <a:r>
              <a:rPr lang="en-US" sz="1050" b="1" dirty="0" smtClean="0">
                <a:solidFill>
                  <a:srgbClr val="FF0000"/>
                </a:solidFill>
              </a:rPr>
              <a:t>Is </a:t>
            </a:r>
            <a:r>
              <a:rPr lang="en-US" sz="1050" b="1" dirty="0">
                <a:solidFill>
                  <a:srgbClr val="FF0000"/>
                </a:solidFill>
              </a:rPr>
              <a:t>my company ready to go global?</a:t>
            </a:r>
            <a:endParaRPr lang="en-US" sz="1050" dirty="0">
              <a:solidFill>
                <a:srgbClr val="FF0000"/>
              </a:solidFill>
            </a:endParaRPr>
          </a:p>
          <a:p>
            <a:r>
              <a:rPr lang="en-US" sz="1050" b="1" dirty="0"/>
              <a:t>Gonzales: </a:t>
            </a:r>
            <a:r>
              <a:rPr lang="en-US" sz="1050" dirty="0"/>
              <a:t>It’s important to determine the purpose of going global, knowing what you want to achieve from globalizing a </a:t>
            </a:r>
            <a:r>
              <a:rPr lang="en-US" sz="1050" dirty="0" smtClean="0"/>
              <a:t/>
            </a:r>
            <a:br>
              <a:rPr lang="en-US" sz="1050" dirty="0" smtClean="0"/>
            </a:br>
            <a:r>
              <a:rPr lang="en-US" sz="1050" dirty="0" smtClean="0"/>
              <a:t>travel </a:t>
            </a:r>
            <a:r>
              <a:rPr lang="en-US" sz="1050" dirty="0"/>
              <a:t>program. And </a:t>
            </a:r>
            <a:r>
              <a:rPr lang="en-US" sz="1050" dirty="0" smtClean="0"/>
              <a:t>particularly: </a:t>
            </a:r>
            <a:r>
              <a:rPr lang="en-US" sz="1050" dirty="0"/>
              <a:t>how you apply Duty of Care.</a:t>
            </a:r>
          </a:p>
          <a:p>
            <a:r>
              <a:rPr lang="en-US" sz="1050" dirty="0"/>
              <a:t> </a:t>
            </a:r>
          </a:p>
          <a:p>
            <a:r>
              <a:rPr lang="en-US" sz="1050" b="1" dirty="0"/>
              <a:t>Warner: </a:t>
            </a:r>
            <a:r>
              <a:rPr lang="en-US" sz="1050" dirty="0"/>
              <a:t>Go global to control spend and maximize value. The smaller the program, the less savings you should expect from globalization, but the </a:t>
            </a:r>
            <a:r>
              <a:rPr lang="en-US" sz="1050" dirty="0" smtClean="0"/>
              <a:t>transparency/governance </a:t>
            </a:r>
            <a:r>
              <a:rPr lang="en-US" sz="1050" dirty="0"/>
              <a:t>and laws from a global point of view </a:t>
            </a:r>
            <a:r>
              <a:rPr lang="en-US" sz="1050" dirty="0" smtClean="0"/>
              <a:t>are their own </a:t>
            </a:r>
            <a:r>
              <a:rPr lang="en-US" sz="1050" dirty="0"/>
              <a:t>ROI. </a:t>
            </a:r>
          </a:p>
          <a:p>
            <a:r>
              <a:rPr lang="en-US" sz="1050" dirty="0"/>
              <a:t> </a:t>
            </a:r>
          </a:p>
          <a:p>
            <a:r>
              <a:rPr lang="en-US" sz="1050" b="1" dirty="0"/>
              <a:t>Brady: </a:t>
            </a:r>
            <a:r>
              <a:rPr lang="en-US" sz="1050" dirty="0"/>
              <a:t>You globalize a travel program for governance and transparency. Especially if you’re beholden to investors! How is </a:t>
            </a:r>
            <a:r>
              <a:rPr lang="en-US" sz="1050" dirty="0" smtClean="0"/>
              <a:t/>
            </a:r>
            <a:br>
              <a:rPr lang="en-US" sz="1050" dirty="0" smtClean="0"/>
            </a:br>
            <a:r>
              <a:rPr lang="en-US" sz="1050" dirty="0" smtClean="0"/>
              <a:t>your money </a:t>
            </a:r>
            <a:r>
              <a:rPr lang="en-US" sz="1050" dirty="0"/>
              <a:t>spent? You need transparency into how you’re spending your money. There’s no minimum spend for entry. Do you have any idea of what you’re spending on travel in any part of the world? If the answer is NO, that’s a reason to globalize.</a:t>
            </a:r>
          </a:p>
          <a:p>
            <a:r>
              <a:rPr lang="en-US" sz="1050" dirty="0"/>
              <a:t> </a:t>
            </a:r>
          </a:p>
          <a:p>
            <a:r>
              <a:rPr lang="en-US" sz="1050" b="1" dirty="0"/>
              <a:t>Jones</a:t>
            </a:r>
            <a:r>
              <a:rPr lang="en-US" sz="1050" dirty="0"/>
              <a:t>: The purposes of going global should reflect your business strategy. Integrating technology in a global program is also important. When it comes to travel, one of the first things that is underestimated purely from a technology standpoint is: where does your data sit? The Safe Harbor Act Agreement between the US and Europe is an attempt to standardize that. Localization, currencies, all come into play. What technology infrastructure do you have in place to manage currency in various markets in which you operate? You may need a set of technology partners to help facilitate your entry into a specific market. And you also must consider adoption. How do people travel? What are the tools and suppliers they favor? One major example is the difference in </a:t>
            </a:r>
            <a:r>
              <a:rPr lang="en-US" sz="1050" dirty="0" smtClean="0"/>
              <a:t>attitudes towards rail travel between </a:t>
            </a:r>
            <a:r>
              <a:rPr lang="en-US" sz="1050" dirty="0"/>
              <a:t>the U.S. and Europe</a:t>
            </a:r>
            <a:r>
              <a:rPr lang="en-US" sz="1050" dirty="0" smtClean="0"/>
              <a:t>.</a:t>
            </a:r>
          </a:p>
          <a:p>
            <a:endParaRPr lang="en-US" sz="1050" dirty="0"/>
          </a:p>
          <a:p>
            <a:r>
              <a:rPr lang="en-US" sz="1050" b="1" dirty="0">
                <a:solidFill>
                  <a:srgbClr val="FF0000"/>
                </a:solidFill>
              </a:rPr>
              <a:t>Which model is best?</a:t>
            </a:r>
            <a:endParaRPr lang="en-US" sz="1050" dirty="0">
              <a:solidFill>
                <a:srgbClr val="FF0000"/>
              </a:solidFill>
            </a:endParaRPr>
          </a:p>
          <a:p>
            <a:r>
              <a:rPr lang="en-US" sz="1050" b="1" dirty="0"/>
              <a:t>Gonzales: </a:t>
            </a:r>
            <a:r>
              <a:rPr lang="en-US" sz="1050" dirty="0"/>
              <a:t>This is a fundamental part of every program requirement. There’s the global model with a single TMC globally, the network model with multiple service providers, and the regional model that has hubs in certain parts of the globe. They all work. But do they work for your travelers and your organization?</a:t>
            </a:r>
          </a:p>
          <a:p>
            <a:r>
              <a:rPr lang="en-US" sz="1050" dirty="0"/>
              <a:t> </a:t>
            </a:r>
          </a:p>
          <a:p>
            <a:r>
              <a:rPr lang="en-US" sz="1050" b="1" dirty="0"/>
              <a:t>Brady: </a:t>
            </a:r>
            <a:r>
              <a:rPr lang="en-US" sz="1050" dirty="0"/>
              <a:t>At the end of the day, it’s about getting your people to be comfortable in joining the program. Are they going to resist or go outside the program because they don’t want to join? they need to book in the program in order to get the data. So what does that mean? Does it mean staying in the local market and using a provider that speaks the language? And remember, you’re only going to be able to find some local content within certain markets</a:t>
            </a:r>
            <a:r>
              <a:rPr lang="en-US" sz="1050" dirty="0" smtClean="0"/>
              <a:t>.</a:t>
            </a:r>
          </a:p>
          <a:p>
            <a:endParaRPr lang="en-US" sz="1050" dirty="0" smtClean="0"/>
          </a:p>
          <a:p>
            <a:r>
              <a:rPr lang="en-US" sz="1050" b="1" dirty="0"/>
              <a:t>Warner: </a:t>
            </a:r>
            <a:r>
              <a:rPr lang="en-US" sz="1050" dirty="0"/>
              <a:t>All three models can work, provided there is the right governance, and you have the right commitments and an SLA that supports the configuration. Make sure that technology, outcomes, and services are being deployed on a local basis</a:t>
            </a:r>
            <a:r>
              <a:rPr lang="en-US" sz="1050" dirty="0" smtClean="0"/>
              <a:t>. </a:t>
            </a:r>
            <a:r>
              <a:rPr lang="en-US" sz="1050" dirty="0"/>
              <a:t>Then it’s a matter of access to rooms and rates. Travelers like to be the real experts. Take China as an example: People who are trying to book China from outside of China will end up booking significantly higher rates.</a:t>
            </a:r>
          </a:p>
          <a:p>
            <a:endParaRPr lang="en-US" sz="1050" dirty="0"/>
          </a:p>
          <a:p>
            <a:r>
              <a:rPr lang="en-US" sz="1050" dirty="0"/>
              <a:t> </a:t>
            </a:r>
          </a:p>
          <a:p>
            <a:endParaRPr lang="en-US" sz="1050" dirty="0"/>
          </a:p>
        </p:txBody>
      </p:sp>
      <p:sp>
        <p:nvSpPr>
          <p:cNvPr id="10" name="Rectangle 9"/>
          <p:cNvSpPr/>
          <p:nvPr/>
        </p:nvSpPr>
        <p:spPr>
          <a:xfrm rot="16200000">
            <a:off x="6339325" y="30682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Tree>
    <p:extLst>
      <p:ext uri="{BB962C8B-B14F-4D97-AF65-F5344CB8AC3E}">
        <p14:creationId xmlns:p14="http://schemas.microsoft.com/office/powerpoint/2010/main" val="3817982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2185083"/>
            <a:ext cx="6394852" cy="695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40"/>
            <a:ext cx="7330881" cy="2194560"/>
          </a:xfrm>
          <a:prstGeom prst="rect">
            <a:avLst/>
          </a:prstGeom>
        </p:spPr>
      </p:pic>
      <p:sp>
        <p:nvSpPr>
          <p:cNvPr id="5" name="Rectangle 4"/>
          <p:cNvSpPr/>
          <p:nvPr/>
        </p:nvSpPr>
        <p:spPr>
          <a:xfrm>
            <a:off x="76201" y="76200"/>
            <a:ext cx="7162800" cy="9067800"/>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13</a:t>
            </a:fld>
            <a:endParaRPr lang="en-US" dirty="0"/>
          </a:p>
        </p:txBody>
      </p:sp>
      <p:pic>
        <p:nvPicPr>
          <p:cNvPr id="10241" name="Picture 1" descr="C:\Users\cturner\Desktop\RT_Logo_Member_CMYK_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526" y="188239"/>
            <a:ext cx="1618721" cy="38356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200" y="76200"/>
            <a:ext cx="7162800" cy="584775"/>
          </a:xfrm>
          <a:prstGeom prst="rect">
            <a:avLst/>
          </a:prstGeom>
          <a:noFill/>
        </p:spPr>
        <p:txBody>
          <a:bodyPr wrap="square" rtlCol="0">
            <a:spAutoFit/>
          </a:bodyPr>
          <a:lstStyle/>
          <a:p>
            <a:r>
              <a:rPr lang="en-US" sz="1600" b="1" cap="all" dirty="0" smtClean="0">
                <a:solidFill>
                  <a:schemeClr val="tx1">
                    <a:lumMod val="65000"/>
                    <a:lumOff val="35000"/>
                  </a:schemeClr>
                </a:solidFill>
                <a:effectLst>
                  <a:outerShdw blurRad="38100" dist="38100" dir="2700000" algn="tl">
                    <a:srgbClr val="000000">
                      <a:alpha val="43137"/>
                    </a:srgbClr>
                  </a:outerShdw>
                </a:effectLst>
              </a:rPr>
              <a:t>Ask the Experts: </a:t>
            </a:r>
          </a:p>
          <a:p>
            <a:r>
              <a:rPr lang="en-US" sz="1600" b="1" cap="all" dirty="0" smtClean="0">
                <a:solidFill>
                  <a:schemeClr val="tx1">
                    <a:lumMod val="65000"/>
                    <a:lumOff val="35000"/>
                  </a:schemeClr>
                </a:solidFill>
                <a:effectLst>
                  <a:outerShdw blurRad="38100" dist="38100" dir="2700000" algn="tl">
                    <a:srgbClr val="000000">
                      <a:alpha val="43137"/>
                    </a:srgbClr>
                  </a:outerShdw>
                </a:effectLst>
              </a:rPr>
              <a:t>Global Travel Management Challenges</a:t>
            </a:r>
            <a:endParaRPr lang="en-US" sz="16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20" name="TextBox 19"/>
          <p:cNvSpPr txBox="1"/>
          <p:nvPr/>
        </p:nvSpPr>
        <p:spPr>
          <a:xfrm>
            <a:off x="76201" y="2667000"/>
            <a:ext cx="6904766" cy="415498"/>
          </a:xfrm>
          <a:prstGeom prst="rect">
            <a:avLst/>
          </a:prstGeom>
          <a:noFill/>
        </p:spPr>
        <p:txBody>
          <a:bodyPr wrap="square" rtlCol="0">
            <a:spAutoFit/>
          </a:bodyPr>
          <a:lstStyle/>
          <a:p>
            <a:r>
              <a:rPr lang="en-US" sz="1050" dirty="0"/>
              <a:t> </a:t>
            </a:r>
          </a:p>
          <a:p>
            <a:r>
              <a:rPr lang="en-US" sz="1050" dirty="0"/>
              <a:t> </a:t>
            </a:r>
          </a:p>
        </p:txBody>
      </p:sp>
      <p:sp>
        <p:nvSpPr>
          <p:cNvPr id="10" name="TextBox 9"/>
          <p:cNvSpPr txBox="1"/>
          <p:nvPr/>
        </p:nvSpPr>
        <p:spPr>
          <a:xfrm>
            <a:off x="76200" y="1596453"/>
            <a:ext cx="1929948" cy="577081"/>
          </a:xfrm>
          <a:prstGeom prst="rect">
            <a:avLst/>
          </a:prstGeom>
          <a:noFill/>
        </p:spPr>
        <p:txBody>
          <a:bodyPr wrap="square" rtlCol="0">
            <a:spAutoFit/>
          </a:bodyPr>
          <a:lstStyle/>
          <a:p>
            <a:pPr algn="ctr"/>
            <a:r>
              <a:rPr lang="en-US" sz="1050" b="1" dirty="0" smtClean="0"/>
              <a:t>Rafael Gonzalez</a:t>
            </a:r>
            <a:r>
              <a:rPr lang="en-US" sz="1050" dirty="0"/>
              <a:t/>
            </a:r>
            <a:br>
              <a:rPr lang="en-US" sz="1050" dirty="0"/>
            </a:br>
            <a:r>
              <a:rPr lang="en-US" sz="1050" dirty="0"/>
              <a:t>Head of Global Sales, </a:t>
            </a:r>
            <a:r>
              <a:rPr lang="en-US" sz="1050" dirty="0" smtClean="0"/>
              <a:t/>
            </a:r>
            <a:br>
              <a:rPr lang="en-US" sz="1050" dirty="0" smtClean="0"/>
            </a:br>
            <a:r>
              <a:rPr lang="en-US" sz="1050" dirty="0" smtClean="0"/>
              <a:t>Radius </a:t>
            </a:r>
            <a:r>
              <a:rPr lang="en-US" sz="1050" dirty="0"/>
              <a:t>Travel</a:t>
            </a:r>
            <a:endParaRPr lang="en-US" sz="900" dirty="0"/>
          </a:p>
        </p:txBody>
      </p:sp>
      <p:sp>
        <p:nvSpPr>
          <p:cNvPr id="12" name="TextBox 11"/>
          <p:cNvSpPr txBox="1"/>
          <p:nvPr/>
        </p:nvSpPr>
        <p:spPr>
          <a:xfrm>
            <a:off x="5492308" y="1596452"/>
            <a:ext cx="1805091" cy="577081"/>
          </a:xfrm>
          <a:prstGeom prst="rect">
            <a:avLst/>
          </a:prstGeom>
          <a:noFill/>
        </p:spPr>
        <p:txBody>
          <a:bodyPr wrap="square" rtlCol="0">
            <a:spAutoFit/>
          </a:bodyPr>
          <a:lstStyle/>
          <a:p>
            <a:pPr algn="ctr"/>
            <a:r>
              <a:rPr lang="en-US" sz="1050" b="1" dirty="0" smtClean="0"/>
              <a:t>Cameron Jones</a:t>
            </a:r>
            <a:endParaRPr lang="en-US" sz="1050" b="1" dirty="0"/>
          </a:p>
          <a:p>
            <a:pPr algn="ctr"/>
            <a:r>
              <a:rPr lang="en-US" sz="1050" dirty="0"/>
              <a:t>Chief Commercial Officer, </a:t>
            </a:r>
            <a:r>
              <a:rPr lang="en-US" sz="1050" dirty="0" err="1" smtClean="0"/>
              <a:t>SilverRail</a:t>
            </a:r>
            <a:endParaRPr lang="en-US" sz="1050" dirty="0"/>
          </a:p>
        </p:txBody>
      </p:sp>
      <p:sp>
        <p:nvSpPr>
          <p:cNvPr id="17" name="TextBox 16"/>
          <p:cNvSpPr txBox="1"/>
          <p:nvPr/>
        </p:nvSpPr>
        <p:spPr>
          <a:xfrm>
            <a:off x="1842428" y="1614981"/>
            <a:ext cx="1929948" cy="577081"/>
          </a:xfrm>
          <a:prstGeom prst="rect">
            <a:avLst/>
          </a:prstGeom>
          <a:noFill/>
        </p:spPr>
        <p:txBody>
          <a:bodyPr wrap="square" rtlCol="0">
            <a:spAutoFit/>
          </a:bodyPr>
          <a:lstStyle/>
          <a:p>
            <a:pPr algn="ctr"/>
            <a:r>
              <a:rPr lang="en-US" sz="1050" b="1" dirty="0" smtClean="0"/>
              <a:t>Maureen Brady</a:t>
            </a:r>
          </a:p>
          <a:p>
            <a:pPr algn="ctr"/>
            <a:r>
              <a:rPr lang="en-US" sz="1050" dirty="0" smtClean="0"/>
              <a:t>EVP Client &amp; Consulting Services</a:t>
            </a:r>
          </a:p>
          <a:p>
            <a:pPr algn="ctr"/>
            <a:r>
              <a:rPr lang="en-US" sz="1050" dirty="0" smtClean="0"/>
              <a:t>World Travel, Inc.</a:t>
            </a:r>
            <a:endParaRPr lang="en-US" sz="900" dirty="0"/>
          </a:p>
        </p:txBody>
      </p:sp>
      <p:sp>
        <p:nvSpPr>
          <p:cNvPr id="18" name="TextBox 17"/>
          <p:cNvSpPr txBox="1"/>
          <p:nvPr/>
        </p:nvSpPr>
        <p:spPr>
          <a:xfrm>
            <a:off x="3663501" y="1596453"/>
            <a:ext cx="1943100" cy="577081"/>
          </a:xfrm>
          <a:prstGeom prst="rect">
            <a:avLst/>
          </a:prstGeom>
          <a:noFill/>
        </p:spPr>
        <p:txBody>
          <a:bodyPr wrap="square" rtlCol="0">
            <a:spAutoFit/>
          </a:bodyPr>
          <a:lstStyle/>
          <a:p>
            <a:pPr algn="ctr"/>
            <a:r>
              <a:rPr lang="en-US" sz="1050" b="1" dirty="0" smtClean="0"/>
              <a:t>Martin Warner</a:t>
            </a:r>
            <a:r>
              <a:rPr lang="en-US" sz="1050" b="1" dirty="0"/>
              <a:t/>
            </a:r>
            <a:br>
              <a:rPr lang="en-US" sz="1050" b="1" dirty="0"/>
            </a:br>
            <a:r>
              <a:rPr lang="en-US" sz="1050" dirty="0"/>
              <a:t>Principal, </a:t>
            </a:r>
            <a:r>
              <a:rPr lang="en-US" sz="1050" dirty="0" smtClean="0"/>
              <a:t/>
            </a:r>
            <a:br>
              <a:rPr lang="en-US" sz="1050" dirty="0" smtClean="0"/>
            </a:br>
            <a:r>
              <a:rPr lang="en-US" sz="1050" dirty="0" smtClean="0"/>
              <a:t>MW </a:t>
            </a:r>
            <a:r>
              <a:rPr lang="en-US" sz="1050" dirty="0"/>
              <a:t>Travel Consultancy</a:t>
            </a:r>
          </a:p>
        </p:txBody>
      </p:sp>
      <p:sp>
        <p:nvSpPr>
          <p:cNvPr id="23" name="TextBox 22"/>
          <p:cNvSpPr txBox="1"/>
          <p:nvPr/>
        </p:nvSpPr>
        <p:spPr>
          <a:xfrm rot="16200000">
            <a:off x="-527008" y="948097"/>
            <a:ext cx="1929948" cy="338554"/>
          </a:xfrm>
          <a:prstGeom prst="rect">
            <a:avLst/>
          </a:prstGeom>
          <a:noFill/>
        </p:spPr>
        <p:txBody>
          <a:bodyPr wrap="square" rtlCol="0">
            <a:spAutoFit/>
          </a:bodyPr>
          <a:lstStyle/>
          <a:p>
            <a:pPr algn="ctr"/>
            <a:r>
              <a:rPr lang="en-US" sz="1600" b="1" dirty="0" smtClean="0"/>
              <a:t>Moderator</a:t>
            </a:r>
            <a:endParaRPr lang="en-US" sz="1200" dirty="0"/>
          </a:p>
        </p:txBody>
      </p:sp>
      <p:pic>
        <p:nvPicPr>
          <p:cNvPr id="1026" name="Picture 2" descr="Rafael Gonzale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74" y="643952"/>
            <a:ext cx="762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ureen Bra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6402" y="644053"/>
            <a:ext cx="762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tin War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051" y="619244"/>
            <a:ext cx="762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meron Jo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853" y="662481"/>
            <a:ext cx="762000" cy="9525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rot="5400000" flipH="1">
            <a:off x="3634741" y="-1501141"/>
            <a:ext cx="45719" cy="731520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1" name="TextBox 20"/>
          <p:cNvSpPr txBox="1"/>
          <p:nvPr/>
        </p:nvSpPr>
        <p:spPr>
          <a:xfrm>
            <a:off x="76201" y="2133600"/>
            <a:ext cx="7162800" cy="7286610"/>
          </a:xfrm>
          <a:prstGeom prst="rect">
            <a:avLst/>
          </a:prstGeom>
          <a:noFill/>
        </p:spPr>
        <p:txBody>
          <a:bodyPr wrap="square" rtlCol="0">
            <a:spAutoFit/>
          </a:bodyPr>
          <a:lstStyle/>
          <a:p>
            <a:r>
              <a:rPr lang="en-US" sz="1050" dirty="0" smtClean="0"/>
              <a:t>Jones: There’s also a local content problem. Look at how the rail industry emerged. Back when they started, countries and rail lines were only self-concerned. You can see it in the fact that the rail gages were different from country to country. </a:t>
            </a:r>
            <a:r>
              <a:rPr lang="en-US" sz="1050" dirty="0" smtClean="0"/>
              <a:t/>
            </a:r>
            <a:br>
              <a:rPr lang="en-US" sz="1050" dirty="0" smtClean="0"/>
            </a:br>
            <a:r>
              <a:rPr lang="en-US" sz="1050" dirty="0" smtClean="0"/>
              <a:t>Aggregating </a:t>
            </a:r>
            <a:r>
              <a:rPr lang="en-US" sz="1050" dirty="0" smtClean="0"/>
              <a:t>the disparate data is now a concern.</a:t>
            </a:r>
          </a:p>
          <a:p>
            <a:endParaRPr lang="en-US" sz="1050" dirty="0" smtClean="0"/>
          </a:p>
          <a:p>
            <a:r>
              <a:rPr lang="en-US" sz="1600" b="1" dirty="0" smtClean="0"/>
              <a:t>Intermediate Programs</a:t>
            </a:r>
            <a:endParaRPr lang="en-US" sz="1600" dirty="0" smtClean="0"/>
          </a:p>
          <a:p>
            <a:r>
              <a:rPr lang="en-US" sz="1050" b="1" dirty="0" smtClean="0">
                <a:solidFill>
                  <a:schemeClr val="accent6">
                    <a:lumMod val="75000"/>
                  </a:schemeClr>
                </a:solidFill>
              </a:rPr>
              <a:t>What has to be considered when capturing data?</a:t>
            </a:r>
            <a:endParaRPr lang="en-US" sz="1050" dirty="0" smtClean="0">
              <a:solidFill>
                <a:schemeClr val="accent6">
                  <a:lumMod val="75000"/>
                </a:schemeClr>
              </a:solidFill>
            </a:endParaRPr>
          </a:p>
          <a:p>
            <a:r>
              <a:rPr lang="en-US" sz="1050" b="1" dirty="0" smtClean="0"/>
              <a:t>Warner</a:t>
            </a:r>
            <a:r>
              <a:rPr lang="en-US" sz="1050" dirty="0" smtClean="0"/>
              <a:t>: Data should have high quality and high consistency. Keep it simple. Understand what is necessary to report on. Hierarchy is an example of where complexity comes in. What happens if someone moves departments or cost centers, or </a:t>
            </a:r>
            <a:r>
              <a:rPr lang="en-US" sz="1050" dirty="0" smtClean="0"/>
              <a:t/>
            </a:r>
            <a:br>
              <a:rPr lang="en-US" sz="1050" dirty="0" smtClean="0"/>
            </a:br>
            <a:r>
              <a:rPr lang="en-US" sz="1050" dirty="0" smtClean="0"/>
              <a:t>you </a:t>
            </a:r>
            <a:r>
              <a:rPr lang="en-US" sz="1050" dirty="0" smtClean="0"/>
              <a:t>reorganize your company structure? Also: Currency diversity requires forethought. You have to set up your consolidation currency, then deal with fluctuating exchange rates. Are you going to use a constant exchange rate, or compare current </a:t>
            </a:r>
            <a:br>
              <a:rPr lang="en-US" sz="1050" dirty="0" smtClean="0"/>
            </a:br>
            <a:r>
              <a:rPr lang="en-US" sz="1050" dirty="0" smtClean="0"/>
              <a:t>versus past? All this configuring comes at a cost, too. Do you want to pay a premium?</a:t>
            </a:r>
          </a:p>
          <a:p>
            <a:r>
              <a:rPr lang="en-US" sz="1050" dirty="0" smtClean="0"/>
              <a:t> </a:t>
            </a:r>
          </a:p>
          <a:p>
            <a:r>
              <a:rPr lang="en-US" sz="1050" b="1" dirty="0" smtClean="0"/>
              <a:t>Brady: </a:t>
            </a:r>
            <a:r>
              <a:rPr lang="en-US" sz="1050" dirty="0" smtClean="0"/>
              <a:t>The big question is: how does data even become data? It starts with your service operations. One of the key </a:t>
            </a:r>
            <a:br>
              <a:rPr lang="en-US" sz="1050" dirty="0" smtClean="0"/>
            </a:br>
            <a:r>
              <a:rPr lang="en-US" sz="1050" dirty="0" smtClean="0"/>
              <a:t>differences about data is that in the United States, for the most part, your TMCs are issuing invoices from the GDS. Outside </a:t>
            </a:r>
            <a:br>
              <a:rPr lang="en-US" sz="1050" dirty="0" smtClean="0"/>
            </a:br>
            <a:r>
              <a:rPr lang="en-US" sz="1050" dirty="0" smtClean="0"/>
              <a:t>the US, that is not the case. So first, understand how the data becomes data. Tickets outside the U.S. have a different setup </a:t>
            </a:r>
            <a:br>
              <a:rPr lang="en-US" sz="1050" dirty="0" smtClean="0"/>
            </a:br>
            <a:r>
              <a:rPr lang="en-US" sz="1050" dirty="0" smtClean="0"/>
              <a:t>when generating data, usually out of the mid-office or back-office. You’ll find yourself saying, “I know the ticket got issued, </a:t>
            </a:r>
            <a:br>
              <a:rPr lang="en-US" sz="1050" dirty="0" smtClean="0"/>
            </a:br>
            <a:r>
              <a:rPr lang="en-US" sz="1050" dirty="0" smtClean="0"/>
              <a:t>so why isn’t the data in my report?” You have to understand how and when you get your data.</a:t>
            </a:r>
          </a:p>
          <a:p>
            <a:r>
              <a:rPr lang="en-US" sz="1050" dirty="0" smtClean="0"/>
              <a:t> </a:t>
            </a:r>
          </a:p>
          <a:p>
            <a:r>
              <a:rPr lang="en-US" sz="1050" b="1" dirty="0" smtClean="0"/>
              <a:t>Jones: </a:t>
            </a:r>
            <a:r>
              <a:rPr lang="en-US" sz="1050" dirty="0" smtClean="0"/>
              <a:t>You also have to consider challenges from a supplier side of extracting the data. In the rail space, there aren’t any standards. No standard codes like IATA has for airports; no ARC. Each operation has its own standards. There are more train stations in the UK than there are airports in the whole world. Travel managers should be the owners of the structure of the data.</a:t>
            </a:r>
          </a:p>
          <a:p>
            <a:r>
              <a:rPr lang="en-US" sz="1050" dirty="0" smtClean="0"/>
              <a:t> </a:t>
            </a:r>
          </a:p>
          <a:p>
            <a:r>
              <a:rPr lang="en-US" sz="1050" b="1" dirty="0" smtClean="0">
                <a:solidFill>
                  <a:schemeClr val="accent6">
                    <a:lumMod val="75000"/>
                  </a:schemeClr>
                </a:solidFill>
              </a:rPr>
              <a:t>What are the Duty </a:t>
            </a:r>
            <a:r>
              <a:rPr lang="en-US" sz="1050" b="1" dirty="0">
                <a:solidFill>
                  <a:schemeClr val="accent6">
                    <a:lumMod val="75000"/>
                  </a:schemeClr>
                </a:solidFill>
              </a:rPr>
              <a:t>of </a:t>
            </a:r>
            <a:r>
              <a:rPr lang="en-US" sz="1050" b="1" dirty="0" smtClean="0">
                <a:solidFill>
                  <a:schemeClr val="accent6">
                    <a:lumMod val="75000"/>
                  </a:schemeClr>
                </a:solidFill>
              </a:rPr>
              <a:t>Care considerations?</a:t>
            </a:r>
            <a:endParaRPr lang="en-US" sz="1050" dirty="0">
              <a:solidFill>
                <a:schemeClr val="accent6">
                  <a:lumMod val="75000"/>
                </a:schemeClr>
              </a:solidFill>
            </a:endParaRPr>
          </a:p>
          <a:p>
            <a:r>
              <a:rPr lang="en-US" sz="1050" b="1" dirty="0"/>
              <a:t>Gonzales</a:t>
            </a:r>
            <a:r>
              <a:rPr lang="en-US" sz="1050" dirty="0"/>
              <a:t>: Who should be responsible? Which department owns this? And what constitutes an </a:t>
            </a:r>
            <a:r>
              <a:rPr lang="en-US" sz="1050" dirty="0" smtClean="0"/>
              <a:t>emergency? As </a:t>
            </a:r>
            <a:r>
              <a:rPr lang="en-US" sz="1050" dirty="0"/>
              <a:t>an organization, this might vary from one company to the other.</a:t>
            </a:r>
          </a:p>
          <a:p>
            <a:r>
              <a:rPr lang="en-US" sz="1050" dirty="0"/>
              <a:t> </a:t>
            </a:r>
          </a:p>
          <a:p>
            <a:r>
              <a:rPr lang="en-US" sz="1050" b="1" dirty="0"/>
              <a:t>Brady: </a:t>
            </a:r>
            <a:r>
              <a:rPr lang="en-US" sz="1050" dirty="0"/>
              <a:t>I’m passionate about Duty of Care. This should be one of the main purposes for globalizing. American corporations have the liability to provide a safe environment for their employees, and that includes travelers. There’s a lot of case law around this. World Travel, Inc. recently did a survey that found that almost 30% of travel managers polled felt that their company didn’t have a Duty of Care policy. Meet with your HR or Risk Officer. Your corporation probably has policies, and this is a key undercurrent for getting your travel program going</a:t>
            </a:r>
            <a:r>
              <a:rPr lang="en-US" sz="1050" dirty="0" smtClean="0"/>
              <a:t>.</a:t>
            </a:r>
          </a:p>
          <a:p>
            <a:endParaRPr lang="en-US" sz="1050" dirty="0"/>
          </a:p>
          <a:p>
            <a:r>
              <a:rPr lang="en-US" sz="1050" b="1" dirty="0" smtClean="0">
                <a:solidFill>
                  <a:schemeClr val="accent6">
                    <a:lumMod val="75000"/>
                  </a:schemeClr>
                </a:solidFill>
              </a:rPr>
              <a:t>How do we navigate cultural differences?</a:t>
            </a:r>
            <a:endParaRPr lang="en-US" sz="1050" dirty="0">
              <a:solidFill>
                <a:schemeClr val="accent6">
                  <a:lumMod val="75000"/>
                </a:schemeClr>
              </a:solidFill>
            </a:endParaRPr>
          </a:p>
          <a:p>
            <a:r>
              <a:rPr lang="en-US" sz="1050" b="1" dirty="0"/>
              <a:t>Gonzales</a:t>
            </a:r>
            <a:r>
              <a:rPr lang="en-US" sz="1050" dirty="0"/>
              <a:t>: It’s very important to be mindful of cultural differences, especially when it comes to data, content, and communication.</a:t>
            </a:r>
          </a:p>
          <a:p>
            <a:r>
              <a:rPr lang="en-US" sz="1050" dirty="0"/>
              <a:t> </a:t>
            </a:r>
          </a:p>
          <a:p>
            <a:r>
              <a:rPr lang="en-US" sz="1050" b="1" dirty="0"/>
              <a:t>Warner: </a:t>
            </a:r>
            <a:r>
              <a:rPr lang="en-US" sz="1050" dirty="0"/>
              <a:t>What we each say to each other using the English language will be perceived differently. Spend time clarifying what people have actually understood, and if it’s what you intended for them to perceive. I recommend </a:t>
            </a:r>
            <a:r>
              <a:rPr lang="en-US" sz="1050" i="1" dirty="0"/>
              <a:t>Kiss, Bow, or Shake Hands </a:t>
            </a:r>
            <a:r>
              <a:rPr lang="en-US" sz="1050" dirty="0"/>
              <a:t>by Terri Morrison and Wayne A. Conaway</a:t>
            </a:r>
            <a:r>
              <a:rPr lang="en-US" sz="1050" dirty="0" smtClean="0"/>
              <a:t>.</a:t>
            </a:r>
          </a:p>
          <a:p>
            <a:endParaRPr lang="en-US" sz="1050" dirty="0"/>
          </a:p>
          <a:p>
            <a:r>
              <a:rPr lang="en-US" sz="1050" b="1" dirty="0"/>
              <a:t>Brady: </a:t>
            </a:r>
            <a:r>
              <a:rPr lang="en-US" sz="1050" dirty="0"/>
              <a:t>Culture trumps business logic. Test your assumptions, and ask one more question. Also, recognize work hours, holidays, and time zone sensitivity. Don’t say things like “You’re going to </a:t>
            </a:r>
            <a:r>
              <a:rPr lang="en-US" sz="1050" dirty="0" smtClean="0"/>
              <a:t>be </a:t>
            </a:r>
            <a:r>
              <a:rPr lang="en-US" sz="1050" dirty="0"/>
              <a:t>in Singapore, can you visit my customer in </a:t>
            </a:r>
            <a:r>
              <a:rPr lang="en-US" sz="1050" dirty="0" smtClean="0"/>
              <a:t>Tokyo?” And don’t </a:t>
            </a:r>
            <a:r>
              <a:rPr lang="en-US" sz="1050" dirty="0"/>
              <a:t>start any sort of project in Paris in September, because in October there won’t be anyone there!</a:t>
            </a:r>
          </a:p>
          <a:p>
            <a:endParaRPr lang="en-US" sz="1050" dirty="0"/>
          </a:p>
        </p:txBody>
      </p:sp>
      <p:sp>
        <p:nvSpPr>
          <p:cNvPr id="22" name="Rectangle 21"/>
          <p:cNvSpPr/>
          <p:nvPr/>
        </p:nvSpPr>
        <p:spPr>
          <a:xfrm rot="16200000">
            <a:off x="6339325" y="30682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Tree>
    <p:extLst>
      <p:ext uri="{BB962C8B-B14F-4D97-AF65-F5344CB8AC3E}">
        <p14:creationId xmlns:p14="http://schemas.microsoft.com/office/powerpoint/2010/main" val="2605311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185083"/>
            <a:ext cx="7330881" cy="695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79"/>
            <a:ext cx="7330881" cy="2194560"/>
          </a:xfrm>
          <a:prstGeom prst="rect">
            <a:avLst/>
          </a:prstGeom>
        </p:spPr>
      </p:pic>
      <p:sp>
        <p:nvSpPr>
          <p:cNvPr id="5" name="Rectangle 4"/>
          <p:cNvSpPr/>
          <p:nvPr/>
        </p:nvSpPr>
        <p:spPr>
          <a:xfrm>
            <a:off x="76201" y="152400"/>
            <a:ext cx="7162800" cy="8737684"/>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14</a:t>
            </a:fld>
            <a:endParaRPr lang="en-US" dirty="0"/>
          </a:p>
        </p:txBody>
      </p:sp>
      <p:pic>
        <p:nvPicPr>
          <p:cNvPr id="10241" name="Picture 1" descr="C:\Users\cturner\Desktop\RT_Logo_Member_CMYK_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355" y="152400"/>
            <a:ext cx="2789435" cy="6609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7379" y="152400"/>
            <a:ext cx="7162800" cy="584775"/>
          </a:xfrm>
          <a:prstGeom prst="rect">
            <a:avLst/>
          </a:prstGeom>
          <a:noFill/>
        </p:spPr>
        <p:txBody>
          <a:bodyPr wrap="square" rtlCol="0">
            <a:spAutoFit/>
          </a:bodyPr>
          <a:lstStyle/>
          <a:p>
            <a:r>
              <a:rPr lang="en-US" sz="1600" b="1" cap="all" dirty="0" smtClean="0">
                <a:solidFill>
                  <a:schemeClr val="tx1">
                    <a:lumMod val="65000"/>
                    <a:lumOff val="35000"/>
                  </a:schemeClr>
                </a:solidFill>
                <a:effectLst>
                  <a:outerShdw blurRad="38100" dist="38100" dir="2700000" algn="tl">
                    <a:srgbClr val="000000">
                      <a:alpha val="43137"/>
                    </a:srgbClr>
                  </a:outerShdw>
                </a:effectLst>
              </a:rPr>
              <a:t>Ask the Experts: </a:t>
            </a:r>
          </a:p>
          <a:p>
            <a:r>
              <a:rPr lang="en-US" sz="1600" b="1" cap="all" dirty="0" smtClean="0">
                <a:solidFill>
                  <a:schemeClr val="tx1">
                    <a:lumMod val="65000"/>
                    <a:lumOff val="35000"/>
                  </a:schemeClr>
                </a:solidFill>
                <a:effectLst>
                  <a:outerShdw blurRad="38100" dist="38100" dir="2700000" algn="tl">
                    <a:srgbClr val="000000">
                      <a:alpha val="43137"/>
                    </a:srgbClr>
                  </a:outerShdw>
                </a:effectLst>
              </a:rPr>
              <a:t>Global Travel Management Challenges</a:t>
            </a:r>
            <a:endParaRPr lang="en-US" sz="1600" b="1" cap="all" dirty="0">
              <a:solidFill>
                <a:schemeClr val="tx1">
                  <a:lumMod val="65000"/>
                  <a:lumOff val="35000"/>
                </a:schemeClr>
              </a:solidFill>
              <a:effectLst>
                <a:outerShdw blurRad="38100" dist="38100" dir="2700000" algn="tl">
                  <a:srgbClr val="000000">
                    <a:alpha val="43137"/>
                  </a:srgbClr>
                </a:outerShdw>
              </a:effectLst>
            </a:endParaRPr>
          </a:p>
        </p:txBody>
      </p:sp>
      <p:sp>
        <p:nvSpPr>
          <p:cNvPr id="20" name="TextBox 19"/>
          <p:cNvSpPr txBox="1"/>
          <p:nvPr/>
        </p:nvSpPr>
        <p:spPr>
          <a:xfrm>
            <a:off x="141556" y="762000"/>
            <a:ext cx="6904766" cy="8140690"/>
          </a:xfrm>
          <a:prstGeom prst="rect">
            <a:avLst/>
          </a:prstGeom>
          <a:noFill/>
        </p:spPr>
        <p:txBody>
          <a:bodyPr wrap="square" rtlCol="0">
            <a:spAutoFit/>
          </a:bodyPr>
          <a:lstStyle/>
          <a:p>
            <a:r>
              <a:rPr lang="en-US" sz="1050" b="1" dirty="0" smtClean="0">
                <a:solidFill>
                  <a:schemeClr val="accent6">
                    <a:lumMod val="75000"/>
                  </a:schemeClr>
                </a:solidFill>
              </a:rPr>
              <a:t>How do we work with Trade </a:t>
            </a:r>
            <a:r>
              <a:rPr lang="en-US" sz="1050" b="1" dirty="0">
                <a:solidFill>
                  <a:schemeClr val="accent6">
                    <a:lumMod val="75000"/>
                  </a:schemeClr>
                </a:solidFill>
              </a:rPr>
              <a:t>Unions and Workers </a:t>
            </a:r>
            <a:r>
              <a:rPr lang="en-US" sz="1050" b="1" dirty="0" smtClean="0">
                <a:solidFill>
                  <a:schemeClr val="accent6">
                    <a:lumMod val="75000"/>
                  </a:schemeClr>
                </a:solidFill>
              </a:rPr>
              <a:t>Councils?</a:t>
            </a:r>
            <a:endParaRPr lang="en-US" sz="1050" dirty="0">
              <a:solidFill>
                <a:schemeClr val="accent6">
                  <a:lumMod val="75000"/>
                </a:schemeClr>
              </a:solidFill>
            </a:endParaRPr>
          </a:p>
          <a:p>
            <a:r>
              <a:rPr lang="en-US" sz="1050" b="1" dirty="0"/>
              <a:t>Martin</a:t>
            </a:r>
            <a:r>
              <a:rPr lang="en-US" sz="1050" dirty="0"/>
              <a:t>: Find someone who knows what to look out for and what to be aware of in the countries that you do business. Trade Unions and Worker Councils can be highly disruptive, but they must be highly respected. They are there to protect employees, so they are reluctant to have individual performance metrics. Any changes to working practices, particularly if people may lose their jobs, mean you need to work with people who have the local knowledge with how to go about reconstruction. Always consult and inform these groups. Invest the time with your local HR leader to get them onboard</a:t>
            </a:r>
            <a:r>
              <a:rPr lang="en-US" sz="1050" dirty="0" smtClean="0"/>
              <a:t>.</a:t>
            </a:r>
          </a:p>
          <a:p>
            <a:endParaRPr lang="en-US" sz="1050" dirty="0"/>
          </a:p>
          <a:p>
            <a:r>
              <a:rPr lang="en-US" sz="1600" b="1" dirty="0"/>
              <a:t>Advanced Programs</a:t>
            </a:r>
            <a:endParaRPr lang="en-US" sz="1600" dirty="0"/>
          </a:p>
          <a:p>
            <a:r>
              <a:rPr lang="en-US" sz="1050" b="1" dirty="0" smtClean="0">
                <a:solidFill>
                  <a:srgbClr val="92D050"/>
                </a:solidFill>
              </a:rPr>
              <a:t>What are the higher ambitions </a:t>
            </a:r>
            <a:r>
              <a:rPr lang="en-US" sz="1050" b="1" dirty="0">
                <a:solidFill>
                  <a:srgbClr val="92D050"/>
                </a:solidFill>
              </a:rPr>
              <a:t>and </a:t>
            </a:r>
            <a:r>
              <a:rPr lang="en-US" sz="1050" b="1" dirty="0" smtClean="0">
                <a:solidFill>
                  <a:srgbClr val="92D050"/>
                </a:solidFill>
              </a:rPr>
              <a:t>innovations for a mature global travel program?</a:t>
            </a:r>
            <a:endParaRPr lang="en-US" sz="1050" b="1" dirty="0">
              <a:solidFill>
                <a:srgbClr val="92D050"/>
              </a:solidFill>
            </a:endParaRPr>
          </a:p>
          <a:p>
            <a:r>
              <a:rPr lang="en-US" sz="1050" b="1" dirty="0" smtClean="0"/>
              <a:t>Brady</a:t>
            </a:r>
            <a:r>
              <a:rPr lang="en-US" sz="1050" b="1" dirty="0"/>
              <a:t>: </a:t>
            </a:r>
            <a:r>
              <a:rPr lang="en-US" sz="1050" dirty="0"/>
              <a:t>Data privacy is more than a catchword. In what ways do individual country privacy laws affect globalization? Laws are different by market. Know where your data is stored, where travel profiles are stored, and understand how the agency is going to use that information. You should have nothing written on pieces of paper. Who touches any data associated with your travelers? </a:t>
            </a:r>
            <a:r>
              <a:rPr lang="en-US" sz="1050" dirty="0" smtClean="0"/>
              <a:t>Test </a:t>
            </a:r>
            <a:r>
              <a:rPr lang="en-US" sz="1050" dirty="0"/>
              <a:t>and audit to make sure your process is safe and secure. And it’s important to explain to your travelers internally, too. Explain why your TMC still needs to ask for certain information.</a:t>
            </a:r>
          </a:p>
          <a:p>
            <a:r>
              <a:rPr lang="en-US" sz="1050" dirty="0"/>
              <a:t> </a:t>
            </a:r>
          </a:p>
          <a:p>
            <a:r>
              <a:rPr lang="en-US" sz="1050" b="1" dirty="0"/>
              <a:t>Warner: </a:t>
            </a:r>
            <a:r>
              <a:rPr lang="en-US" sz="1050" dirty="0"/>
              <a:t>This is a daunting task if you don’t have a specialist department to work with. Check with TMCs that PCI compliance is in place - it’s usually a good sign that they’ve taken the whole broader issue of data security into consideration. Remember: an individual can decline consolidation of data if they’ve deemed that the country through which the data will flow isn’t safe enough. Tell people what you’re going to do with that data. Determine exactly what your data is meant to do, and get the traveler buy-in.</a:t>
            </a:r>
          </a:p>
          <a:p>
            <a:r>
              <a:rPr lang="en-US" sz="1050" dirty="0"/>
              <a:t> </a:t>
            </a:r>
          </a:p>
          <a:p>
            <a:r>
              <a:rPr lang="en-US" sz="1050" b="1" dirty="0"/>
              <a:t>Jones</a:t>
            </a:r>
            <a:r>
              <a:rPr lang="en-US" sz="1050" dirty="0"/>
              <a:t>: Remember there are local requirements for where data lives. It’s a cultural question sometimes, as it has to do with perception. In Europe you read about the NSA, so the perception is that data can’t be stored in the U.S.</a:t>
            </a:r>
          </a:p>
          <a:p>
            <a:r>
              <a:rPr lang="en-US" sz="1050" dirty="0"/>
              <a:t> </a:t>
            </a:r>
          </a:p>
          <a:p>
            <a:r>
              <a:rPr lang="en-US" sz="1050" b="1" dirty="0" smtClean="0">
                <a:solidFill>
                  <a:srgbClr val="92D050"/>
                </a:solidFill>
              </a:rPr>
              <a:t>How do we best integrate technology?</a:t>
            </a:r>
            <a:endParaRPr lang="en-US" sz="1050" b="1" dirty="0">
              <a:solidFill>
                <a:srgbClr val="92D050"/>
              </a:solidFill>
            </a:endParaRPr>
          </a:p>
          <a:p>
            <a:r>
              <a:rPr lang="en-US" sz="1050" b="1" dirty="0"/>
              <a:t>Gonzales: </a:t>
            </a:r>
            <a:r>
              <a:rPr lang="en-US" sz="1050" dirty="0"/>
              <a:t>Technology is improving accessibility of content, mobile use, emerging markets that are developing quickly, and the sharing economy accessing information in the cloud.</a:t>
            </a:r>
          </a:p>
          <a:p>
            <a:r>
              <a:rPr lang="en-US" sz="1050" dirty="0"/>
              <a:t> </a:t>
            </a:r>
          </a:p>
          <a:p>
            <a:r>
              <a:rPr lang="en-US" sz="1050" b="1" dirty="0"/>
              <a:t>Jones: </a:t>
            </a:r>
            <a:r>
              <a:rPr lang="en-US" sz="1050" dirty="0"/>
              <a:t>One key message: when looking at technology departments, ask them how often they deliver new technology to the market. You need an agile tech partner that can adapt to market changes, so they should be delivering new things multiple times a year.</a:t>
            </a:r>
          </a:p>
          <a:p>
            <a:r>
              <a:rPr lang="en-US" sz="1050" dirty="0"/>
              <a:t> </a:t>
            </a:r>
          </a:p>
          <a:p>
            <a:r>
              <a:rPr lang="en-US" sz="1050" b="1" dirty="0"/>
              <a:t>Brady: </a:t>
            </a:r>
            <a:r>
              <a:rPr lang="en-US" sz="1050" dirty="0"/>
              <a:t>Don’t believe that one size fits all. Remember: your goal is governance and transparency. To get that, you’ve got to get people on board with your program. So they’re going to want to use technology that they’re familiar with. You don’t have to use one platform across several markets.</a:t>
            </a:r>
          </a:p>
          <a:p>
            <a:r>
              <a:rPr lang="en-US" sz="1050" dirty="0"/>
              <a:t> </a:t>
            </a:r>
            <a:endParaRPr lang="en-US" sz="1050" b="1" dirty="0"/>
          </a:p>
          <a:p>
            <a:r>
              <a:rPr lang="en-US" sz="1050" b="1" dirty="0"/>
              <a:t>Warner</a:t>
            </a:r>
            <a:r>
              <a:rPr lang="en-US" sz="1050" dirty="0"/>
              <a:t>: We all try to increase traffic to the OBT, but there are markets that will bypass the online booking through a desktop. Emerging markets are bypassing the desktop and going directly to mobile booking, and even mobile pay.</a:t>
            </a:r>
            <a:r>
              <a:rPr lang="en-US" sz="1050" b="1" dirty="0"/>
              <a:t> </a:t>
            </a:r>
            <a:br>
              <a:rPr lang="en-US" sz="1050" b="1" dirty="0"/>
            </a:br>
            <a:r>
              <a:rPr lang="en-US" sz="1050" b="1" dirty="0"/>
              <a:t/>
            </a:r>
            <a:br>
              <a:rPr lang="en-US" sz="1050" b="1" dirty="0"/>
            </a:br>
            <a:r>
              <a:rPr lang="en-US" sz="2400" b="1" dirty="0" err="1" smtClean="0"/>
              <a:t>The</a:t>
            </a:r>
            <a:r>
              <a:rPr lang="en-US" sz="2400" b="1" dirty="0" smtClean="0"/>
              <a:t> Takeaway</a:t>
            </a:r>
            <a:endParaRPr lang="en-US" sz="2400" dirty="0"/>
          </a:p>
          <a:p>
            <a:pPr marL="171450" indent="-171450">
              <a:buFont typeface="Arial" pitchFamily="34" charset="0"/>
              <a:buChar char="•"/>
            </a:pPr>
            <a:r>
              <a:rPr lang="en-US" sz="1200" dirty="0"/>
              <a:t>There is no one-size-fits-all global plan. Consider your size, goals, market, and culture.</a:t>
            </a:r>
          </a:p>
          <a:p>
            <a:pPr marL="171450" indent="-171450">
              <a:buFont typeface="Arial" pitchFamily="34" charset="0"/>
              <a:buChar char="•"/>
            </a:pPr>
            <a:r>
              <a:rPr lang="en-US" sz="1200" dirty="0"/>
              <a:t>Global travel management gives you better </a:t>
            </a:r>
            <a:r>
              <a:rPr lang="en-US" sz="1200" u="sng" dirty="0"/>
              <a:t>transparency</a:t>
            </a:r>
            <a:r>
              <a:rPr lang="en-US" sz="1200" dirty="0"/>
              <a:t> and </a:t>
            </a:r>
            <a:r>
              <a:rPr lang="en-US" sz="1200" u="sng" dirty="0" smtClean="0"/>
              <a:t>governance</a:t>
            </a:r>
            <a:r>
              <a:rPr lang="en-US" sz="1200" dirty="0" smtClean="0"/>
              <a:t>.</a:t>
            </a:r>
            <a:endParaRPr lang="en-US" sz="1200" dirty="0"/>
          </a:p>
          <a:p>
            <a:pPr marL="171450" indent="-171450">
              <a:buFont typeface="Arial" pitchFamily="34" charset="0"/>
              <a:buChar char="•"/>
            </a:pPr>
            <a:r>
              <a:rPr lang="en-US" sz="1200" dirty="0"/>
              <a:t>Data is king - know where it lives, why it lives there, what the international rules are surrounding data transfer, and how it becomes data in the first place.</a:t>
            </a:r>
          </a:p>
          <a:p>
            <a:pPr marL="171450" indent="-171450">
              <a:buFont typeface="Arial" pitchFamily="34" charset="0"/>
              <a:buChar char="•"/>
            </a:pPr>
            <a:r>
              <a:rPr lang="en-US" sz="1200" dirty="0"/>
              <a:t>Without traveler buy-in, a global plan is moot. Use familiar technologies to encourage participation.</a:t>
            </a:r>
          </a:p>
          <a:p>
            <a:pPr marL="171450" indent="-171450">
              <a:buFont typeface="Arial" pitchFamily="34" charset="0"/>
              <a:buChar char="•"/>
            </a:pPr>
            <a:r>
              <a:rPr lang="en-US" sz="1200" dirty="0"/>
              <a:t>Cultures permeates data exchange, communication, configurations, and so much more.</a:t>
            </a:r>
          </a:p>
          <a:p>
            <a:pPr marL="171450" indent="-171450">
              <a:buFont typeface="Arial" pitchFamily="34" charset="0"/>
              <a:buChar char="•"/>
            </a:pPr>
            <a:r>
              <a:rPr lang="en-US" sz="1200" dirty="0"/>
              <a:t>Define duty of care, including what constitutes an emergency. Know your laws and </a:t>
            </a:r>
            <a:r>
              <a:rPr lang="en-US" sz="1200" dirty="0" smtClean="0"/>
              <a:t>regulations.</a:t>
            </a:r>
            <a:endParaRPr lang="en-US" sz="1200" dirty="0"/>
          </a:p>
        </p:txBody>
      </p:sp>
      <p:sp>
        <p:nvSpPr>
          <p:cNvPr id="10" name="Rectangle 9"/>
          <p:cNvSpPr/>
          <p:nvPr/>
        </p:nvSpPr>
        <p:spPr>
          <a:xfrm rot="16200000">
            <a:off x="6339325" y="30682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Tree>
    <p:extLst>
      <p:ext uri="{BB962C8B-B14F-4D97-AF65-F5344CB8AC3E}">
        <p14:creationId xmlns:p14="http://schemas.microsoft.com/office/powerpoint/2010/main" val="1033689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3250541" y="-3250536"/>
            <a:ext cx="814117" cy="7315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 name="TextBox 1"/>
          <p:cNvSpPr txBox="1"/>
          <p:nvPr/>
        </p:nvSpPr>
        <p:spPr>
          <a:xfrm>
            <a:off x="2057400" y="814123"/>
            <a:ext cx="2953558" cy="369332"/>
          </a:xfrm>
          <a:prstGeom prst="rect">
            <a:avLst/>
          </a:prstGeom>
          <a:noFill/>
        </p:spPr>
        <p:txBody>
          <a:bodyPr wrap="square" rtlCol="0">
            <a:spAutoFit/>
          </a:bodyPr>
          <a:lstStyle/>
          <a:p>
            <a:pPr algn="ctr"/>
            <a:r>
              <a:rPr lang="en-US" b="1" dirty="0"/>
              <a:t>Eight Wonders of the </a:t>
            </a:r>
            <a:r>
              <a:rPr lang="en-US" b="1" dirty="0" smtClean="0"/>
              <a:t>World. </a:t>
            </a:r>
            <a:endParaRPr lang="en-US" b="1" dirty="0"/>
          </a:p>
        </p:txBody>
      </p:sp>
      <p:sp>
        <p:nvSpPr>
          <p:cNvPr id="4" name="TextBox 3"/>
          <p:cNvSpPr txBox="1"/>
          <p:nvPr/>
        </p:nvSpPr>
        <p:spPr>
          <a:xfrm>
            <a:off x="104632" y="3225507"/>
            <a:ext cx="6893515" cy="6070893"/>
          </a:xfrm>
          <a:prstGeom prst="rect">
            <a:avLst/>
          </a:prstGeom>
          <a:noFill/>
        </p:spPr>
        <p:txBody>
          <a:bodyPr wrap="square" rtlCol="0">
            <a:spAutoFit/>
          </a:bodyPr>
          <a:lstStyle/>
          <a:p>
            <a:r>
              <a:rPr lang="en-US" sz="1050" dirty="0" smtClean="0"/>
              <a:t>“</a:t>
            </a:r>
            <a:r>
              <a:rPr lang="en-US" sz="1050" dirty="0"/>
              <a:t>Let me explain something to you about actors,” Bacon says, “We crave attention. It’s a self-centered career path. There are two kinds of actors: actors who want to be famous, and liars.” So when he heard about this game, he was horrified. He thought he was the butt of a very complicated joke. “We live in fear that any success that we may have achieved has been some sort of freakish </a:t>
            </a:r>
            <a:r>
              <a:rPr lang="en-US" sz="1050" dirty="0" smtClean="0"/>
              <a:t>mistake, </a:t>
            </a:r>
            <a:r>
              <a:rPr lang="en-US" sz="1050" dirty="0"/>
              <a:t>and that we will be found out to be the untalented, overpaid buffoons that we really are.”</a:t>
            </a:r>
          </a:p>
          <a:p>
            <a:r>
              <a:rPr lang="en-US" sz="1050" dirty="0"/>
              <a:t> </a:t>
            </a:r>
          </a:p>
          <a:p>
            <a:r>
              <a:rPr lang="en-US" sz="1050" dirty="0" smtClean="0"/>
              <a:t>As a guest on </a:t>
            </a:r>
            <a:r>
              <a:rPr lang="en-US" sz="1050" i="1" dirty="0" smtClean="0"/>
              <a:t>The Daily Show</a:t>
            </a:r>
            <a:r>
              <a:rPr lang="en-US" sz="1050" dirty="0" smtClean="0"/>
              <a:t>, Bacon </a:t>
            </a:r>
            <a:r>
              <a:rPr lang="en-US" sz="1050" dirty="0"/>
              <a:t>finally got the chance to meet the three “knuckleheads” who originally conceived of the </a:t>
            </a:r>
            <a:r>
              <a:rPr lang="en-US" sz="1050" dirty="0" smtClean="0"/>
              <a:t>idea </a:t>
            </a:r>
            <a:r>
              <a:rPr lang="en-US" sz="1050" dirty="0"/>
              <a:t>and found “they were disarmingly polite and respectful.” But pretty soon, “that little green bastard was sitting on my shoulder whispering about how to create something marketable out of it.” </a:t>
            </a:r>
            <a:r>
              <a:rPr lang="en-US" sz="1050" i="1" dirty="0" smtClean="0"/>
              <a:t>Six </a:t>
            </a:r>
            <a:r>
              <a:rPr lang="en-US" sz="1050" i="1" dirty="0"/>
              <a:t>Degrees of Kevin Bacon </a:t>
            </a:r>
            <a:r>
              <a:rPr lang="en-US" sz="1050" dirty="0"/>
              <a:t>was an idea, not something you could hold in your hands.</a:t>
            </a:r>
          </a:p>
          <a:p>
            <a:r>
              <a:rPr lang="en-US" sz="1050" dirty="0"/>
              <a:t> </a:t>
            </a:r>
          </a:p>
          <a:p>
            <a:r>
              <a:rPr lang="en-US" sz="1050" dirty="0"/>
              <a:t>Then life happened. September 11th happened. Friends were lost to addiction and family members were diagnosed with cancer. Hungry children were living a stone’s throw from his apartment, and global warming was attacking the earth. Then one day: “I open up the refrigerator, and staring back at me from a jar of tomato sauce is Paul Newman.” </a:t>
            </a:r>
          </a:p>
          <a:p>
            <a:r>
              <a:rPr lang="en-US" sz="1050" dirty="0"/>
              <a:t> </a:t>
            </a:r>
          </a:p>
          <a:p>
            <a:r>
              <a:rPr lang="en-US" sz="1050" dirty="0"/>
              <a:t>Bacon admired that Newman had combined his passion for good and his passion for food, so he began to seek to create something outside of </a:t>
            </a:r>
            <a:r>
              <a:rPr lang="en-US" sz="1050" dirty="0" smtClean="0"/>
              <a:t>himself, “that </a:t>
            </a:r>
            <a:r>
              <a:rPr lang="en-US" sz="1050" dirty="0"/>
              <a:t>could combat the helplessness of this confusing and wonderful world.” Newman, he noticed, had never shied away from his celebrity.</a:t>
            </a:r>
          </a:p>
          <a:p>
            <a:r>
              <a:rPr lang="en-US" sz="1050" dirty="0"/>
              <a:t> </a:t>
            </a:r>
          </a:p>
          <a:p>
            <a:r>
              <a:rPr lang="en-US" sz="1050" dirty="0"/>
              <a:t>So he called up a buddy and grabbed the </a:t>
            </a:r>
            <a:r>
              <a:rPr lang="en-US" sz="1050" u="sng" dirty="0"/>
              <a:t>sixdegrees.org</a:t>
            </a:r>
            <a:r>
              <a:rPr lang="en-US" sz="1050" dirty="0"/>
              <a:t> domain, partnering with an organization called </a:t>
            </a:r>
            <a:r>
              <a:rPr lang="en-US" sz="1050" i="1" dirty="0"/>
              <a:t>Network for Good</a:t>
            </a:r>
            <a:r>
              <a:rPr lang="en-US" sz="1050" dirty="0"/>
              <a:t> to create a site where regular people could see the causes that celebrities were supporting, and then donate or volunteer for them. Except they found that, “while people are interested in what a celebrity cares about, they aren’t necessarily willing to support it with dollars and cents. The decisions people make with their charity dollars are very personal decisions. People give because they feel connection.”</a:t>
            </a:r>
          </a:p>
          <a:p>
            <a:r>
              <a:rPr lang="en-US" sz="1050" dirty="0"/>
              <a:t> </a:t>
            </a:r>
          </a:p>
          <a:p>
            <a:r>
              <a:rPr lang="en-US" sz="1050" dirty="0"/>
              <a:t>So </a:t>
            </a:r>
            <a:r>
              <a:rPr lang="en-US" sz="1050" u="sng" dirty="0"/>
              <a:t>sixdegrees.org</a:t>
            </a:r>
            <a:r>
              <a:rPr lang="en-US" sz="1050" dirty="0"/>
              <a:t> shifted direction and became an easy way for celebrities to connect with grassroots organizations that don’t have the benefit </a:t>
            </a:r>
            <a:r>
              <a:rPr lang="en-US" sz="1050" dirty="0" smtClean="0"/>
              <a:t>of </a:t>
            </a:r>
            <a:r>
              <a:rPr lang="en-US" sz="1050" dirty="0"/>
              <a:t>large fundraising </a:t>
            </a:r>
            <a:r>
              <a:rPr lang="en-US" sz="1050" dirty="0" smtClean="0"/>
              <a:t>machines. </a:t>
            </a:r>
            <a:r>
              <a:rPr lang="en-US" sz="1050" dirty="0"/>
              <a:t>Famous athletes, movie stars, and musicians can easily find “local unsung heroes who are trying to make a difference in their communities and therefore the world.” Then the opportunity is created. “</a:t>
            </a:r>
            <a:r>
              <a:rPr lang="en-US" sz="1050" u="sng" dirty="0"/>
              <a:t>Sixdegrees.org</a:t>
            </a:r>
            <a:r>
              <a:rPr lang="en-US" sz="1050" dirty="0"/>
              <a:t> can facilitate an easy, painless, but satisfying drop-in at a local organization. A couple of pictures and a tweet or two helps show that people are grateful for what they do.”</a:t>
            </a:r>
          </a:p>
          <a:p>
            <a:r>
              <a:rPr lang="en-US" sz="1050" dirty="0"/>
              <a:t> </a:t>
            </a:r>
          </a:p>
          <a:p>
            <a:r>
              <a:rPr lang="en-US" sz="1050" dirty="0"/>
              <a:t>As Bacon says, “the basic idea of the game is connectivity. That’s why I think this </a:t>
            </a:r>
            <a:r>
              <a:rPr lang="en-US" sz="1050" i="1" dirty="0"/>
              <a:t>Six Degrees of Kevin Bacon </a:t>
            </a:r>
            <a:r>
              <a:rPr lang="en-US" sz="1050" dirty="0"/>
              <a:t>thing has hung </a:t>
            </a:r>
            <a:r>
              <a:rPr lang="en-US" sz="1050" dirty="0" smtClean="0"/>
              <a:t>around. </a:t>
            </a:r>
            <a:r>
              <a:rPr lang="en-US" sz="1050" dirty="0"/>
              <a:t>I think we’re all looking for connections. I encourage you to take me out of this game. It’s a really beautiful idea. Because we are all connected. And we have to remember that the things that we do on our block affect our neighbors down the street, but also around the world.</a:t>
            </a:r>
          </a:p>
          <a:p>
            <a:r>
              <a:rPr lang="en-US" sz="1050" dirty="0"/>
              <a:t> </a:t>
            </a:r>
          </a:p>
          <a:p>
            <a:r>
              <a:rPr lang="en-US" sz="1050" dirty="0"/>
              <a:t>Maybe if we remember that, we’ll be more likely to take care of each other.”</a:t>
            </a:r>
            <a:endParaRPr lang="en-US" sz="1050" i="1" dirty="0">
              <a:latin typeface="Times New Roman" pitchFamily="18" charset="0"/>
              <a:cs typeface="Times New Roman" pitchFamily="18" charset="0"/>
            </a:endParaRPr>
          </a:p>
        </p:txBody>
      </p:sp>
      <p:sp>
        <p:nvSpPr>
          <p:cNvPr id="9" name="Rectangle 8"/>
          <p:cNvSpPr/>
          <p:nvPr/>
        </p:nvSpPr>
        <p:spPr>
          <a:xfrm rot="16200000">
            <a:off x="6365451" y="3071098"/>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pic>
        <p:nvPicPr>
          <p:cNvPr id="3074" name="Picture 2" descr="Kevin Ba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75" y="152400"/>
            <a:ext cx="1616374" cy="1939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28800" y="152400"/>
            <a:ext cx="5486400" cy="661720"/>
          </a:xfrm>
          <a:prstGeom prst="rect">
            <a:avLst/>
          </a:prstGeom>
        </p:spPr>
        <p:txBody>
          <a:bodyPr wrap="square">
            <a:spAutoFit/>
          </a:bodyPr>
          <a:lstStyle/>
          <a:p>
            <a:r>
              <a:rPr lang="en-US" sz="2000" b="1" dirty="0" smtClean="0">
                <a:latin typeface="Times New Roman" pitchFamily="18" charset="0"/>
                <a:cs typeface="Times New Roman" pitchFamily="18" charset="0"/>
              </a:rPr>
              <a:t>K E V I N   B A C O 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1700" dirty="0"/>
              <a:t>Golden </a:t>
            </a:r>
            <a:r>
              <a:rPr lang="en-US" sz="1700" dirty="0" smtClean="0"/>
              <a:t>Globe</a:t>
            </a:r>
            <a:r>
              <a:rPr lang="en-US" sz="1700" baseline="30000" dirty="0" smtClean="0"/>
              <a:t>®</a:t>
            </a:r>
            <a:r>
              <a:rPr lang="en-US" sz="1700" dirty="0"/>
              <a:t>-</a:t>
            </a:r>
            <a:r>
              <a:rPr lang="en-US" sz="1700" dirty="0" smtClean="0"/>
              <a:t>winning Actor, Producer</a:t>
            </a:r>
            <a:r>
              <a:rPr lang="en-US" sz="1700" dirty="0"/>
              <a:t>, Director, Musician</a:t>
            </a:r>
          </a:p>
        </p:txBody>
      </p:sp>
      <p:sp>
        <p:nvSpPr>
          <p:cNvPr id="17" name="Rectangle 16"/>
          <p:cNvSpPr/>
          <p:nvPr/>
        </p:nvSpPr>
        <p:spPr>
          <a:xfrm rot="5400000">
            <a:off x="-4586330" y="4557670"/>
            <a:ext cx="9126940" cy="4571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3" name="Rectangle 2"/>
          <p:cNvSpPr/>
          <p:nvPr/>
        </p:nvSpPr>
        <p:spPr>
          <a:xfrm>
            <a:off x="104635" y="2142292"/>
            <a:ext cx="6893514" cy="677108"/>
          </a:xfrm>
          <a:prstGeom prst="rect">
            <a:avLst/>
          </a:prstGeom>
        </p:spPr>
        <p:txBody>
          <a:bodyPr wrap="square">
            <a:spAutoFit/>
          </a:bodyPr>
          <a:lstStyle/>
          <a:p>
            <a:r>
              <a:rPr lang="en-US" sz="1600" b="1" dirty="0" smtClean="0"/>
              <a:t>A</a:t>
            </a:r>
            <a:r>
              <a:rPr lang="en-US" sz="1050" dirty="0" smtClean="0"/>
              <a:t>ll of the </a:t>
            </a:r>
            <a:r>
              <a:rPr lang="en-US" sz="1050" dirty="0"/>
              <a:t>GBTA Convention attendees gathered for lunch on Monday afternoon, which was followed by a keynote presentation by Kevin Bacon. The </a:t>
            </a:r>
            <a:r>
              <a:rPr lang="en-US" sz="1050" dirty="0" smtClean="0"/>
              <a:t>Golden Globe</a:t>
            </a:r>
            <a:r>
              <a:rPr lang="en-US" sz="1050" baseline="30000" dirty="0" smtClean="0"/>
              <a:t>®</a:t>
            </a:r>
            <a:r>
              <a:rPr lang="en-US" sz="1050" dirty="0" smtClean="0"/>
              <a:t>-winning </a:t>
            </a:r>
            <a:r>
              <a:rPr lang="en-US" sz="1050" dirty="0"/>
              <a:t>actor, producer, director, and musician shared a bit about what </a:t>
            </a:r>
            <a:r>
              <a:rPr lang="en-US" sz="1050" i="1" dirty="0"/>
              <a:t>Six Degrees of Kevin Bacon </a:t>
            </a:r>
            <a:r>
              <a:rPr lang="en-US" sz="1050" dirty="0"/>
              <a:t>is, and how it became the genesis of his philanthropic organization</a:t>
            </a:r>
            <a:r>
              <a:rPr lang="en-US" sz="1050" dirty="0" smtClean="0"/>
              <a:t>.</a:t>
            </a:r>
            <a:endParaRPr lang="en-US" sz="1050" dirty="0"/>
          </a:p>
        </p:txBody>
      </p:sp>
      <p:sp>
        <p:nvSpPr>
          <p:cNvPr id="5" name="Rectangle 4"/>
          <p:cNvSpPr/>
          <p:nvPr/>
        </p:nvSpPr>
        <p:spPr>
          <a:xfrm>
            <a:off x="104633" y="2861102"/>
            <a:ext cx="6893514" cy="415498"/>
          </a:xfrm>
          <a:prstGeom prst="rect">
            <a:avLst/>
          </a:prstGeom>
        </p:spPr>
        <p:txBody>
          <a:bodyPr wrap="square">
            <a:spAutoFit/>
          </a:bodyPr>
          <a:lstStyle/>
          <a:p>
            <a:r>
              <a:rPr lang="en-US" sz="1050" dirty="0"/>
              <a:t>It all happened in 1994. Three </a:t>
            </a:r>
            <a:r>
              <a:rPr lang="en-US" sz="1050" dirty="0" smtClean="0"/>
              <a:t>guys were sitting </a:t>
            </a:r>
            <a:r>
              <a:rPr lang="en-US" sz="1050" dirty="0"/>
              <a:t>around their college dorm room in Albright College in PA, watching a Kevin Bacon movie, and they came up with the game. Not long after, Howard Stern explained the game to Kevin Bacon himself. </a:t>
            </a:r>
          </a:p>
        </p:txBody>
      </p:sp>
      <p:sp>
        <p:nvSpPr>
          <p:cNvPr id="8" name="Rectangle 7"/>
          <p:cNvSpPr/>
          <p:nvPr/>
        </p:nvSpPr>
        <p:spPr>
          <a:xfrm>
            <a:off x="3200400" y="1209424"/>
            <a:ext cx="2815898" cy="369332"/>
          </a:xfrm>
          <a:prstGeom prst="rect">
            <a:avLst/>
          </a:prstGeom>
        </p:spPr>
        <p:txBody>
          <a:bodyPr wrap="square">
            <a:spAutoFit/>
          </a:bodyPr>
          <a:lstStyle/>
          <a:p>
            <a:r>
              <a:rPr lang="en-US" b="1" dirty="0"/>
              <a:t>Seven Continents on Earth. </a:t>
            </a:r>
            <a:endParaRPr lang="en-US" dirty="0"/>
          </a:p>
        </p:txBody>
      </p:sp>
      <p:sp>
        <p:nvSpPr>
          <p:cNvPr id="10" name="Rectangle 9"/>
          <p:cNvSpPr/>
          <p:nvPr/>
        </p:nvSpPr>
        <p:spPr>
          <a:xfrm>
            <a:off x="4267200" y="1604072"/>
            <a:ext cx="2825389" cy="369332"/>
          </a:xfrm>
          <a:prstGeom prst="rect">
            <a:avLst/>
          </a:prstGeom>
        </p:spPr>
        <p:txBody>
          <a:bodyPr wrap="none">
            <a:spAutoFit/>
          </a:bodyPr>
          <a:lstStyle/>
          <a:p>
            <a:pPr algn="ctr"/>
            <a:r>
              <a:rPr lang="en-US" b="1" dirty="0" smtClean="0"/>
              <a:t>Six Degrees </a:t>
            </a:r>
            <a:r>
              <a:rPr lang="en-US" b="1" dirty="0"/>
              <a:t>of Kevin Bacon.</a:t>
            </a:r>
          </a:p>
        </p:txBody>
      </p:sp>
      <p:pic>
        <p:nvPicPr>
          <p:cNvPr id="13" name="Picture 3" descr="C:\Users\cturner\Desktop\WTI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102" y="8915400"/>
            <a:ext cx="311298" cy="18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58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90" y="2286000"/>
            <a:ext cx="7313610" cy="3376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7172" name="Picture 4" descr="C:\Users\mdilello\Downloads\THE PARTY (2).png"/>
          <p:cNvPicPr>
            <a:picLocks noChangeAspect="1" noChangeArrowheads="1"/>
          </p:cNvPicPr>
          <p:nvPr/>
        </p:nvPicPr>
        <p:blipFill rotWithShape="1">
          <a:blip r:embed="rId2">
            <a:extLst>
              <a:ext uri="{28A0092B-C50C-407E-A947-70E740481C1C}">
                <a14:useLocalDpi xmlns:a14="http://schemas.microsoft.com/office/drawing/2010/main" val="0"/>
              </a:ext>
            </a:extLst>
          </a:blip>
          <a:srcRect t="18346" b="18626"/>
          <a:stretch/>
        </p:blipFill>
        <p:spPr bwMode="auto">
          <a:xfrm>
            <a:off x="0" y="-76200"/>
            <a:ext cx="7315200" cy="26027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4872" y="3190220"/>
            <a:ext cx="7016027" cy="5902896"/>
          </a:xfrm>
          <a:prstGeom prst="rect">
            <a:avLst/>
          </a:prstGeom>
          <a:solidFill>
            <a:srgbClr val="FFFFFF">
              <a:alpha val="85098"/>
            </a:srgbClr>
          </a:solidFill>
          <a:ln w="3175">
            <a:solidFill>
              <a:schemeClr val="tx1">
                <a:lumMod val="65000"/>
                <a:lumOff val="3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extBox 5"/>
          <p:cNvSpPr txBox="1"/>
          <p:nvPr/>
        </p:nvSpPr>
        <p:spPr>
          <a:xfrm>
            <a:off x="76200" y="2667000"/>
            <a:ext cx="7124699" cy="523220"/>
          </a:xfrm>
          <a:prstGeom prst="rect">
            <a:avLst/>
          </a:prstGeom>
          <a:noFill/>
        </p:spPr>
        <p:txBody>
          <a:bodyPr wrap="square" rtlCol="0">
            <a:spAutoFit/>
          </a:bodyPr>
          <a:lstStyle/>
          <a:p>
            <a:r>
              <a:rPr lang="en-US" sz="1400" dirty="0" smtClean="0"/>
              <a:t>The GBTA Convention 2015 Expo was packed with vendors, suppliers, and travel innovators.  Here are the vendors and suppliers our company should follow up with:</a:t>
            </a:r>
            <a:endParaRPr lang="en-US" sz="1400" dirty="0"/>
          </a:p>
        </p:txBody>
      </p:sp>
      <p:pic>
        <p:nvPicPr>
          <p:cNvPr id="20" name="Picture 3" descr="C:\Users\cturner\Desktop\WTI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8314" y="152400"/>
            <a:ext cx="857639" cy="517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34200" y="8839200"/>
            <a:ext cx="381001" cy="253916"/>
          </a:xfrm>
          <a:prstGeom prst="rect">
            <a:avLst/>
          </a:prstGeom>
          <a:noFill/>
        </p:spPr>
        <p:txBody>
          <a:bodyPr wrap="square" rtlCol="0">
            <a:spAutoFit/>
          </a:bodyPr>
          <a:lstStyle/>
          <a:p>
            <a:fld id="{E63B62E6-6E92-41B7-A045-041617F5A5D8}" type="slidenum">
              <a:rPr lang="en-US" sz="1050" smtClean="0"/>
              <a:t>16</a:t>
            </a:fld>
            <a:endParaRPr lang="en-US" dirty="0"/>
          </a:p>
        </p:txBody>
      </p:sp>
      <p:sp>
        <p:nvSpPr>
          <p:cNvPr id="2" name="TextBox 1"/>
          <p:cNvSpPr txBox="1"/>
          <p:nvPr/>
        </p:nvSpPr>
        <p:spPr>
          <a:xfrm>
            <a:off x="304800" y="3352800"/>
            <a:ext cx="6819900" cy="646331"/>
          </a:xfrm>
          <a:prstGeom prst="rect">
            <a:avLst/>
          </a:prstGeom>
          <a:noFill/>
        </p:spPr>
        <p:txBody>
          <a:bodyPr wrap="square" rtlCol="0">
            <a:spAutoFit/>
          </a:bodyPr>
          <a:lstStyle/>
          <a:p>
            <a:r>
              <a:rPr lang="en-US" dirty="0" smtClean="0"/>
              <a:t>Click here to list your supplier conversations or notes from the Expo Floor.</a:t>
            </a:r>
            <a:endParaRPr lang="en-US" dirty="0"/>
          </a:p>
        </p:txBody>
      </p:sp>
    </p:spTree>
    <p:extLst>
      <p:ext uri="{BB962C8B-B14F-4D97-AF65-F5344CB8AC3E}">
        <p14:creationId xmlns:p14="http://schemas.microsoft.com/office/powerpoint/2010/main" val="4186326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i.investopedia.com/inv/articles/slideshow/coolest-airlines/airline-coolest.jp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169" t="95" r="40646" b="-95"/>
          <a:stretch/>
        </p:blipFill>
        <p:spPr bwMode="auto">
          <a:xfrm>
            <a:off x="1" y="0"/>
            <a:ext cx="7315199" cy="914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94256" y="241004"/>
            <a:ext cx="6988446" cy="8649079"/>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52400" y="2930632"/>
            <a:ext cx="1929948" cy="577081"/>
          </a:xfrm>
          <a:prstGeom prst="rect">
            <a:avLst/>
          </a:prstGeom>
          <a:noFill/>
        </p:spPr>
        <p:txBody>
          <a:bodyPr wrap="square" rtlCol="0">
            <a:spAutoFit/>
          </a:bodyPr>
          <a:lstStyle/>
          <a:p>
            <a:pPr algn="ctr"/>
            <a:r>
              <a:rPr lang="en-US" sz="1050" b="1" dirty="0" smtClean="0"/>
              <a:t>Dorothy Dowling</a:t>
            </a:r>
            <a:r>
              <a:rPr lang="en-US" sz="1050" dirty="0"/>
              <a:t/>
            </a:r>
            <a:br>
              <a:rPr lang="en-US" sz="1050" dirty="0"/>
            </a:br>
            <a:r>
              <a:rPr lang="en-US" sz="1050" dirty="0" smtClean="0"/>
              <a:t>SVP, Marketing &amp; Sales</a:t>
            </a:r>
          </a:p>
          <a:p>
            <a:pPr algn="ctr"/>
            <a:r>
              <a:rPr lang="en-US" sz="1050" dirty="0" smtClean="0"/>
              <a:t>Best Western International</a:t>
            </a:r>
            <a:endParaRPr lang="en-US" sz="900" dirty="0"/>
          </a:p>
        </p:txBody>
      </p:sp>
      <p:sp>
        <p:nvSpPr>
          <p:cNvPr id="5" name="TextBox 4"/>
          <p:cNvSpPr txBox="1"/>
          <p:nvPr/>
        </p:nvSpPr>
        <p:spPr>
          <a:xfrm>
            <a:off x="5568508" y="2930631"/>
            <a:ext cx="1805091" cy="577081"/>
          </a:xfrm>
          <a:prstGeom prst="rect">
            <a:avLst/>
          </a:prstGeom>
          <a:noFill/>
        </p:spPr>
        <p:txBody>
          <a:bodyPr wrap="square" rtlCol="0">
            <a:spAutoFit/>
          </a:bodyPr>
          <a:lstStyle/>
          <a:p>
            <a:pPr algn="ctr"/>
            <a:r>
              <a:rPr lang="en-US" sz="1050" b="1" dirty="0" smtClean="0"/>
              <a:t>Scott </a:t>
            </a:r>
            <a:r>
              <a:rPr lang="en-US" sz="1050" b="1" dirty="0"/>
              <a:t>V. </a:t>
            </a:r>
            <a:r>
              <a:rPr lang="en-US" sz="1050" b="1" dirty="0" err="1"/>
              <a:t>Alvis</a:t>
            </a:r>
            <a:endParaRPr lang="en-US" sz="1050" b="1" dirty="0"/>
          </a:p>
          <a:p>
            <a:pPr algn="ctr"/>
            <a:r>
              <a:rPr lang="en-US" sz="1050" dirty="0"/>
              <a:t>Chief Marketing Officer</a:t>
            </a:r>
          </a:p>
          <a:p>
            <a:pPr algn="ctr"/>
            <a:r>
              <a:rPr lang="en-US" sz="1050" dirty="0"/>
              <a:t>Amadeus North America, Inc.</a:t>
            </a:r>
          </a:p>
        </p:txBody>
      </p:sp>
      <p:sp>
        <p:nvSpPr>
          <p:cNvPr id="4" name="TextBox 3"/>
          <p:cNvSpPr txBox="1"/>
          <p:nvPr/>
        </p:nvSpPr>
        <p:spPr>
          <a:xfrm>
            <a:off x="229761" y="3928021"/>
            <a:ext cx="6822964" cy="3585597"/>
          </a:xfrm>
          <a:prstGeom prst="rect">
            <a:avLst/>
          </a:prstGeom>
          <a:noFill/>
        </p:spPr>
        <p:txBody>
          <a:bodyPr wrap="square" rtlCol="0">
            <a:spAutoFit/>
          </a:bodyPr>
          <a:lstStyle/>
          <a:p>
            <a:r>
              <a:rPr lang="en-US" sz="1100" dirty="0"/>
              <a:t>Tuesday kicked off with a discussion about distribution. New technology and an ever-changing consumer base is creating curveballs for travel sellers.</a:t>
            </a:r>
          </a:p>
          <a:p>
            <a:r>
              <a:rPr lang="en-US" sz="1100" dirty="0"/>
              <a:t> </a:t>
            </a:r>
          </a:p>
          <a:p>
            <a:r>
              <a:rPr lang="en-US" sz="1400" b="1" dirty="0"/>
              <a:t>Data is Key. </a:t>
            </a:r>
            <a:r>
              <a:rPr lang="en-US" sz="1100" dirty="0" smtClean="0"/>
              <a:t>Combining </a:t>
            </a:r>
            <a:r>
              <a:rPr lang="en-US" sz="1100" dirty="0"/>
              <a:t>information about revenue management and from CRMs allows </a:t>
            </a:r>
            <a:r>
              <a:rPr lang="en-US" sz="1100" dirty="0" smtClean="0"/>
              <a:t>distributors </a:t>
            </a:r>
            <a:r>
              <a:rPr lang="en-US" sz="1100" dirty="0"/>
              <a:t>to target individual users and sectors, identifying trends and increasing the ability to offer good experiences</a:t>
            </a:r>
            <a:r>
              <a:rPr lang="en-US" sz="1100" dirty="0" smtClean="0"/>
              <a:t>.</a:t>
            </a:r>
            <a:br>
              <a:rPr lang="en-US" sz="1100" dirty="0" smtClean="0"/>
            </a:br>
            <a:endParaRPr lang="en-US" sz="1400" dirty="0"/>
          </a:p>
          <a:p>
            <a:r>
              <a:rPr lang="en-US" sz="1400" b="1" dirty="0"/>
              <a:t>Working Together Gets You Further.</a:t>
            </a:r>
            <a:r>
              <a:rPr lang="en-US" sz="1400" dirty="0"/>
              <a:t> </a:t>
            </a:r>
            <a:r>
              <a:rPr lang="en-US" sz="1100" dirty="0"/>
              <a:t>There is a heightened importance for vendors to work together and learn together in order to support the client</a:t>
            </a:r>
            <a:r>
              <a:rPr lang="en-US" sz="1100" dirty="0" smtClean="0"/>
              <a:t>.</a:t>
            </a:r>
            <a:br>
              <a:rPr lang="en-US" sz="1100" dirty="0" smtClean="0"/>
            </a:br>
            <a:endParaRPr lang="en-US" sz="1100" dirty="0"/>
          </a:p>
          <a:p>
            <a:r>
              <a:rPr lang="en-US" sz="1400" b="1" dirty="0"/>
              <a:t>Consumer Behavior Changes: </a:t>
            </a:r>
            <a:r>
              <a:rPr lang="en-US" sz="1100" dirty="0"/>
              <a:t>Consumer behavior will continue to influence how the travel industry does business. </a:t>
            </a:r>
            <a:endParaRPr lang="en-US" sz="1100" dirty="0" smtClean="0"/>
          </a:p>
          <a:p>
            <a:endParaRPr lang="en-US" sz="1100" dirty="0"/>
          </a:p>
          <a:p>
            <a:r>
              <a:rPr lang="en-US" sz="1400" b="1" dirty="0"/>
              <a:t>Listen Up.</a:t>
            </a:r>
            <a:r>
              <a:rPr lang="en-US" sz="1400" dirty="0"/>
              <a:t> </a:t>
            </a:r>
            <a:r>
              <a:rPr lang="en-US" sz="1100" dirty="0"/>
              <a:t>Consumers have demanded peer review capabilities, elaborate content needs, access to rates and inventories. When the consumer asks, successful companies listen</a:t>
            </a:r>
            <a:r>
              <a:rPr lang="en-US" sz="1100" dirty="0" smtClean="0"/>
              <a:t>.</a:t>
            </a:r>
            <a:br>
              <a:rPr lang="en-US" sz="1100" dirty="0" smtClean="0"/>
            </a:br>
            <a:endParaRPr lang="en-US" sz="1100" dirty="0"/>
          </a:p>
          <a:p>
            <a:r>
              <a:rPr lang="en-US" sz="1400" b="1" dirty="0"/>
              <a:t>Open Booking Will Gain Speed.</a:t>
            </a:r>
            <a:r>
              <a:rPr lang="en-US" sz="1400" dirty="0"/>
              <a:t> </a:t>
            </a:r>
            <a:r>
              <a:rPr lang="en-US" sz="1100" dirty="0"/>
              <a:t>Right now, there’s a 20/80 general split for open-booking versus </a:t>
            </a:r>
            <a:r>
              <a:rPr lang="en-US" sz="1100" dirty="0" smtClean="0"/>
              <a:t>non-open-booking </a:t>
            </a:r>
            <a:r>
              <a:rPr lang="en-US" sz="1100" dirty="0"/>
              <a:t>companies. Mobile </a:t>
            </a:r>
            <a:r>
              <a:rPr lang="en-US" sz="1100" dirty="0" smtClean="0"/>
              <a:t>technology advances is going to even </a:t>
            </a:r>
            <a:r>
              <a:rPr lang="en-US" sz="1100" dirty="0"/>
              <a:t>this number out. Bookings are becoming easier because of the demands being dictated by mobile users.</a:t>
            </a:r>
          </a:p>
          <a:p>
            <a:endParaRPr lang="en-US" sz="1100" dirty="0">
              <a:latin typeface="Times New Roman" pitchFamily="18" charset="0"/>
              <a:cs typeface="Times New Roman" pitchFamily="18" charset="0"/>
            </a:endParaRPr>
          </a:p>
        </p:txBody>
      </p:sp>
      <p:sp>
        <p:nvSpPr>
          <p:cNvPr id="10" name="TextBox 9"/>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17</a:t>
            </a:fld>
            <a:endParaRPr lang="en-US" dirty="0"/>
          </a:p>
        </p:txBody>
      </p:sp>
      <p:sp>
        <p:nvSpPr>
          <p:cNvPr id="7" name="Rectangle 6"/>
          <p:cNvSpPr/>
          <p:nvPr/>
        </p:nvSpPr>
        <p:spPr>
          <a:xfrm>
            <a:off x="76201" y="609601"/>
            <a:ext cx="7086599" cy="1015663"/>
          </a:xfrm>
          <a:prstGeom prst="rect">
            <a:avLst/>
          </a:prstGeom>
        </p:spPr>
        <p:txBody>
          <a:bodyPr wrap="square">
            <a:spAutoFit/>
          </a:bodyPr>
          <a:lstStyle/>
          <a:p>
            <a:pPr algn="ctr"/>
            <a:r>
              <a:rPr lang="en-US" sz="3000" b="1" cap="all" dirty="0">
                <a:solidFill>
                  <a:schemeClr val="tx1">
                    <a:lumMod val="65000"/>
                    <a:lumOff val="35000"/>
                  </a:schemeClr>
                </a:solidFill>
                <a:effectLst>
                  <a:outerShdw blurRad="38100" dist="38100" dir="2700000" algn="tl">
                    <a:srgbClr val="000000">
                      <a:alpha val="43137"/>
                    </a:srgbClr>
                  </a:outerShdw>
                </a:effectLst>
              </a:rPr>
              <a:t>The Future of </a:t>
            </a:r>
            <a:r>
              <a:rPr lang="en-US" sz="3000" b="1" cap="all" dirty="0" smtClean="0">
                <a:solidFill>
                  <a:schemeClr val="tx1">
                    <a:lumMod val="65000"/>
                    <a:lumOff val="35000"/>
                  </a:schemeClr>
                </a:solidFill>
                <a:effectLst>
                  <a:outerShdw blurRad="38100" dist="38100" dir="2700000" algn="tl">
                    <a:srgbClr val="000000">
                      <a:alpha val="43137"/>
                    </a:srgbClr>
                  </a:outerShdw>
                </a:effectLst>
              </a:rPr>
              <a:t>the </a:t>
            </a:r>
          </a:p>
          <a:p>
            <a:pPr algn="ctr"/>
            <a:r>
              <a:rPr lang="en-US" sz="3000" b="1" cap="all" dirty="0" smtClean="0">
                <a:solidFill>
                  <a:schemeClr val="tx1">
                    <a:lumMod val="65000"/>
                    <a:lumOff val="35000"/>
                  </a:schemeClr>
                </a:solidFill>
                <a:effectLst>
                  <a:outerShdw blurRad="38100" dist="38100" dir="2700000" algn="tl">
                    <a:srgbClr val="000000">
                      <a:alpha val="43137"/>
                    </a:srgbClr>
                  </a:outerShdw>
                </a:effectLst>
              </a:rPr>
              <a:t>Travel </a:t>
            </a:r>
            <a:r>
              <a:rPr lang="en-US" sz="3000" b="1" cap="all" dirty="0">
                <a:solidFill>
                  <a:schemeClr val="tx1">
                    <a:lumMod val="65000"/>
                    <a:lumOff val="35000"/>
                  </a:schemeClr>
                </a:solidFill>
                <a:effectLst>
                  <a:outerShdw blurRad="38100" dist="38100" dir="2700000" algn="tl">
                    <a:srgbClr val="000000">
                      <a:alpha val="43137"/>
                    </a:srgbClr>
                  </a:outerShdw>
                </a:effectLst>
              </a:rPr>
              <a:t>Distribution Landscape </a:t>
            </a:r>
            <a:r>
              <a:rPr lang="en-US" sz="3000" b="1" i="1" cap="all" dirty="0">
                <a:solidFill>
                  <a:srgbClr val="92D050"/>
                </a:solidFill>
                <a:effectLst>
                  <a:outerShdw blurRad="38100" dist="38100" dir="2700000" algn="tl">
                    <a:srgbClr val="000000">
                      <a:alpha val="43137"/>
                    </a:srgbClr>
                  </a:outerShdw>
                </a:effectLst>
              </a:rPr>
              <a:t>Panel</a:t>
            </a:r>
          </a:p>
        </p:txBody>
      </p:sp>
      <p:pic>
        <p:nvPicPr>
          <p:cNvPr id="5122" name="Picture 2" descr="Dorothy Dow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24" y="1752600"/>
            <a:ext cx="9525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gbta.org/SiteCollectionImages/Convention/2015/Speakers/Scott_Alvi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2864" y="1752600"/>
            <a:ext cx="9525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cturner\Desktop\WTI_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880" y="7547122"/>
            <a:ext cx="1963643" cy="11849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2556" y="8157180"/>
            <a:ext cx="2062644" cy="685800"/>
          </a:xfrm>
          <a:prstGeom prst="rect">
            <a:avLst/>
          </a:prstGeom>
        </p:spPr>
      </p:pic>
      <p:sp>
        <p:nvSpPr>
          <p:cNvPr id="14" name="TextBox 13"/>
          <p:cNvSpPr txBox="1"/>
          <p:nvPr/>
        </p:nvSpPr>
        <p:spPr>
          <a:xfrm>
            <a:off x="1828800" y="2930632"/>
            <a:ext cx="1929948" cy="577081"/>
          </a:xfrm>
          <a:prstGeom prst="rect">
            <a:avLst/>
          </a:prstGeom>
          <a:noFill/>
        </p:spPr>
        <p:txBody>
          <a:bodyPr wrap="square" rtlCol="0">
            <a:spAutoFit/>
          </a:bodyPr>
          <a:lstStyle/>
          <a:p>
            <a:pPr algn="ctr"/>
            <a:r>
              <a:rPr lang="en-US" sz="1050" b="1" dirty="0"/>
              <a:t>Douglas Anderson</a:t>
            </a:r>
            <a:br>
              <a:rPr lang="en-US" sz="1050" b="1" dirty="0"/>
            </a:br>
            <a:r>
              <a:rPr lang="en-US" sz="1050" dirty="0" smtClean="0"/>
              <a:t>Chief </a:t>
            </a:r>
            <a:r>
              <a:rPr lang="en-US" sz="1050" dirty="0"/>
              <a:t>Executive Officer</a:t>
            </a:r>
            <a:br>
              <a:rPr lang="en-US" sz="1050" dirty="0"/>
            </a:br>
            <a:r>
              <a:rPr lang="en-US" sz="1050" dirty="0"/>
              <a:t>Carlson Wagonlit Travel</a:t>
            </a:r>
            <a:endParaRPr lang="en-US" sz="900" dirty="0"/>
          </a:p>
        </p:txBody>
      </p:sp>
      <p:sp>
        <p:nvSpPr>
          <p:cNvPr id="15" name="TextBox 14"/>
          <p:cNvSpPr txBox="1"/>
          <p:nvPr/>
        </p:nvSpPr>
        <p:spPr>
          <a:xfrm>
            <a:off x="3739701" y="2930632"/>
            <a:ext cx="1943100" cy="577081"/>
          </a:xfrm>
          <a:prstGeom prst="rect">
            <a:avLst/>
          </a:prstGeom>
          <a:noFill/>
        </p:spPr>
        <p:txBody>
          <a:bodyPr wrap="square" rtlCol="0">
            <a:spAutoFit/>
          </a:bodyPr>
          <a:lstStyle/>
          <a:p>
            <a:pPr algn="ctr"/>
            <a:r>
              <a:rPr lang="en-US" sz="1050" b="1" dirty="0"/>
              <a:t>David </a:t>
            </a:r>
            <a:r>
              <a:rPr lang="en-US" sz="1050" b="1" dirty="0" err="1"/>
              <a:t>Pavelko</a:t>
            </a:r>
            <a:r>
              <a:rPr lang="en-US" sz="1050" b="1" dirty="0"/>
              <a:t/>
            </a:r>
            <a:br>
              <a:rPr lang="en-US" sz="1050" b="1" dirty="0"/>
            </a:br>
            <a:r>
              <a:rPr lang="en-US" sz="1050" dirty="0" smtClean="0"/>
              <a:t>Director</a:t>
            </a:r>
            <a:r>
              <a:rPr lang="en-US" sz="1050" dirty="0"/>
              <a:t>, </a:t>
            </a:r>
            <a:r>
              <a:rPr lang="en-US" sz="1050" dirty="0" smtClean="0"/>
              <a:t>Travel Partnerships</a:t>
            </a:r>
            <a:r>
              <a:rPr lang="en-US" sz="1050" dirty="0"/>
              <a:t/>
            </a:r>
            <a:br>
              <a:rPr lang="en-US" sz="1050" dirty="0"/>
            </a:br>
            <a:r>
              <a:rPr lang="en-US" sz="1050" dirty="0"/>
              <a:t>Google, Inc.</a:t>
            </a:r>
          </a:p>
        </p:txBody>
      </p:sp>
      <p:pic>
        <p:nvPicPr>
          <p:cNvPr id="16" name="Picture 2" descr="http://www.gbta.org/SiteCollectionImages/Convention/2015/Speakers/Douglas_Anders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7524" y="1752600"/>
            <a:ext cx="9525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avid Pavelk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5001" y="1752600"/>
            <a:ext cx="952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rot="16200000">
            <a:off x="6348269" y="4442699"/>
            <a:ext cx="1603042" cy="3376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Tuesday</a:t>
            </a:r>
            <a:endParaRPr lang="en-US" dirty="0"/>
          </a:p>
        </p:txBody>
      </p:sp>
      <p:sp>
        <p:nvSpPr>
          <p:cNvPr id="22" name="TextBox 21"/>
          <p:cNvSpPr txBox="1"/>
          <p:nvPr/>
        </p:nvSpPr>
        <p:spPr>
          <a:xfrm rot="16200000">
            <a:off x="-450808" y="2154824"/>
            <a:ext cx="1929948" cy="338554"/>
          </a:xfrm>
          <a:prstGeom prst="rect">
            <a:avLst/>
          </a:prstGeom>
          <a:noFill/>
        </p:spPr>
        <p:txBody>
          <a:bodyPr wrap="square" rtlCol="0">
            <a:spAutoFit/>
          </a:bodyPr>
          <a:lstStyle/>
          <a:p>
            <a:pPr algn="ctr"/>
            <a:r>
              <a:rPr lang="en-US" sz="1600" b="1" dirty="0" smtClean="0"/>
              <a:t>Moderator</a:t>
            </a:r>
            <a:endParaRPr lang="en-US" sz="1200" dirty="0"/>
          </a:p>
        </p:txBody>
      </p:sp>
    </p:spTree>
    <p:extLst>
      <p:ext uri="{BB962C8B-B14F-4D97-AF65-F5344CB8AC3E}">
        <p14:creationId xmlns:p14="http://schemas.microsoft.com/office/powerpoint/2010/main" val="1497136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i.investopedia.com/inv/articles/slideshow/coolest-airlines/airline-coolest.jp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169" t="95" r="40646" b="-95"/>
          <a:stretch/>
        </p:blipFill>
        <p:spPr bwMode="auto">
          <a:xfrm>
            <a:off x="1" y="0"/>
            <a:ext cx="7391400" cy="914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08098" y="247460"/>
            <a:ext cx="6988446" cy="8649079"/>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57916" y="1256228"/>
            <a:ext cx="5382930" cy="6878806"/>
          </a:xfrm>
          <a:prstGeom prst="rect">
            <a:avLst/>
          </a:prstGeom>
          <a:noFill/>
        </p:spPr>
        <p:txBody>
          <a:bodyPr wrap="square" rtlCol="0">
            <a:spAutoFit/>
          </a:bodyPr>
          <a:lstStyle/>
          <a:p>
            <a:r>
              <a:rPr lang="en-US" sz="1050" dirty="0"/>
              <a:t>The GBTA has just released research on ground transportation based on a poll they distributed to travel managers They found that managed travel through the rental car is king, although </a:t>
            </a:r>
            <a:r>
              <a:rPr lang="en-US" sz="1050" dirty="0" smtClean="0"/>
              <a:t>Transportation </a:t>
            </a:r>
            <a:r>
              <a:rPr lang="en-US" sz="1050" dirty="0"/>
              <a:t>Network Companies (TNC) </a:t>
            </a:r>
            <a:r>
              <a:rPr lang="en-US" sz="1050" dirty="0" smtClean="0"/>
              <a:t>are gaining </a:t>
            </a:r>
            <a:r>
              <a:rPr lang="en-US" sz="1050" dirty="0"/>
              <a:t>ground. Taxis aren’t meeting expectations of travelers, and 71% of poll respondents say that have no set rules around processing and reimbursing TNC travel.</a:t>
            </a:r>
          </a:p>
          <a:p>
            <a:r>
              <a:rPr lang="en-US" sz="1050" dirty="0"/>
              <a:t> </a:t>
            </a:r>
          </a:p>
          <a:p>
            <a:r>
              <a:rPr lang="en-US" sz="1400" b="1" dirty="0"/>
              <a:t>The Risks of Car Travel</a:t>
            </a:r>
            <a:endParaRPr lang="en-US" sz="1400" dirty="0"/>
          </a:p>
          <a:p>
            <a:r>
              <a:rPr lang="en-US" sz="1050" b="1" dirty="0" smtClean="0"/>
              <a:t>Rose</a:t>
            </a:r>
            <a:r>
              <a:rPr lang="en-US" sz="1050" b="1" dirty="0"/>
              <a:t>: </a:t>
            </a:r>
            <a:r>
              <a:rPr lang="en-US" sz="1050" dirty="0"/>
              <a:t>The greatest risks for most of your travelers using taxi cabs will be corporate credit card fraud, or pickpocketing because they’ve dug their money out to pay the </a:t>
            </a:r>
            <a:r>
              <a:rPr lang="en-US" sz="1050" dirty="0" smtClean="0"/>
              <a:t>fare. </a:t>
            </a:r>
            <a:r>
              <a:rPr lang="en-US" sz="1050" dirty="0"/>
              <a:t>Many companies don’t want single travelers standing around at night trying to find a taxi. Additionally, there is no knowledge about what the travelers are doing. There is no way to aggregate the data around taxis. </a:t>
            </a:r>
          </a:p>
          <a:p>
            <a:r>
              <a:rPr lang="en-US" sz="1050" dirty="0"/>
              <a:t> </a:t>
            </a:r>
          </a:p>
          <a:p>
            <a:r>
              <a:rPr lang="en-US" sz="1050" b="1" dirty="0" err="1"/>
              <a:t>Seelinger</a:t>
            </a:r>
            <a:r>
              <a:rPr lang="en-US" sz="1050" b="1" dirty="0"/>
              <a:t>: </a:t>
            </a:r>
            <a:r>
              <a:rPr lang="en-US" sz="1050" dirty="0"/>
              <a:t>Why would you accept the service of a company that doesn’t consent to random drug testing over one that does?</a:t>
            </a:r>
          </a:p>
          <a:p>
            <a:r>
              <a:rPr lang="en-US" sz="1050" dirty="0"/>
              <a:t> </a:t>
            </a:r>
          </a:p>
          <a:p>
            <a:r>
              <a:rPr lang="en-US" sz="1400" b="1" dirty="0"/>
              <a:t>The Benefits of </a:t>
            </a:r>
            <a:r>
              <a:rPr lang="en-US" sz="1400" b="1" dirty="0" smtClean="0"/>
              <a:t>Technology</a:t>
            </a:r>
            <a:r>
              <a:rPr lang="en-US" sz="1050" dirty="0"/>
              <a:t/>
            </a:r>
            <a:br>
              <a:rPr lang="en-US" sz="1050" dirty="0"/>
            </a:br>
            <a:r>
              <a:rPr lang="en-US" sz="1050" b="1" dirty="0" smtClean="0"/>
              <a:t>Rose</a:t>
            </a:r>
            <a:r>
              <a:rPr lang="en-US" sz="1050" b="1" dirty="0"/>
              <a:t>: </a:t>
            </a:r>
            <a:r>
              <a:rPr lang="en-US" sz="1050" dirty="0"/>
              <a:t>Now, you’ll be able to manage all the ground transportation risk because the data is there. It’s real-time data, and for us, we can get the data immediately. Everyone here has traveler tracking, but when your passenger has landed in Berlin, how do you know if they’ve boarded a train to Frankfurt already</a:t>
            </a:r>
            <a:r>
              <a:rPr lang="en-US" sz="1050" dirty="0" smtClean="0"/>
              <a:t>? The </a:t>
            </a:r>
            <a:r>
              <a:rPr lang="en-US" sz="1050" dirty="0"/>
              <a:t>technology creates an opportunity to lower risk.</a:t>
            </a:r>
          </a:p>
          <a:p>
            <a:r>
              <a:rPr lang="en-US" sz="1050" dirty="0"/>
              <a:t> </a:t>
            </a:r>
          </a:p>
          <a:p>
            <a:r>
              <a:rPr lang="en-US" sz="1050" b="1" dirty="0" err="1"/>
              <a:t>Seelinger</a:t>
            </a:r>
            <a:r>
              <a:rPr lang="en-US" sz="1050" b="1" dirty="0"/>
              <a:t>: </a:t>
            </a:r>
            <a:r>
              <a:rPr lang="en-US" sz="1050" dirty="0"/>
              <a:t>Our industry will soon come out with something very similar (to the </a:t>
            </a:r>
            <a:r>
              <a:rPr lang="en-US" sz="1050" dirty="0" err="1"/>
              <a:t>Uber</a:t>
            </a:r>
            <a:r>
              <a:rPr lang="en-US" sz="1050" dirty="0"/>
              <a:t> app) in order to compete with it.</a:t>
            </a:r>
          </a:p>
          <a:p>
            <a:r>
              <a:rPr lang="en-US" sz="1050" dirty="0"/>
              <a:t> </a:t>
            </a:r>
          </a:p>
          <a:p>
            <a:r>
              <a:rPr lang="en-US" sz="1050" b="1" dirty="0" err="1"/>
              <a:t>Solombrino</a:t>
            </a:r>
            <a:r>
              <a:rPr lang="en-US" sz="1050" b="1" dirty="0"/>
              <a:t>: </a:t>
            </a:r>
            <a:r>
              <a:rPr lang="en-US" sz="1050" dirty="0"/>
              <a:t>What do you do to compete in this environment? Cordial relationships amongst major corporations in ground solutions have helped us create something new we can bring to market to enable us to compete.</a:t>
            </a:r>
          </a:p>
          <a:p>
            <a:r>
              <a:rPr lang="en-US" sz="1050" dirty="0"/>
              <a:t> </a:t>
            </a:r>
          </a:p>
          <a:p>
            <a:r>
              <a:rPr lang="en-US" sz="1400" b="1" dirty="0"/>
              <a:t>An Unfair Advantage</a:t>
            </a:r>
            <a:endParaRPr lang="en-US" sz="1400" dirty="0"/>
          </a:p>
          <a:p>
            <a:r>
              <a:rPr lang="en-US" sz="1050" b="1" dirty="0" err="1" smtClean="0"/>
              <a:t>Solombrino</a:t>
            </a:r>
            <a:r>
              <a:rPr lang="en-US" sz="1050" b="1" dirty="0"/>
              <a:t>: </a:t>
            </a:r>
            <a:r>
              <a:rPr lang="en-US" sz="1050" dirty="0"/>
              <a:t>There is not a level playing field on the regulatory front in the marketplaces. TNCs will surpass the entire </a:t>
            </a:r>
            <a:r>
              <a:rPr lang="en-US" sz="1050" dirty="0" smtClean="0"/>
              <a:t>9 billion </a:t>
            </a:r>
            <a:r>
              <a:rPr lang="en-US" sz="1050" dirty="0"/>
              <a:t>dollar taxi and 3 billion dollar black car/limo industry combined, but they don’t face the same regulations demanded by the industry for those companies.</a:t>
            </a:r>
          </a:p>
          <a:p>
            <a:r>
              <a:rPr lang="en-US" sz="1050" dirty="0"/>
              <a:t> </a:t>
            </a:r>
          </a:p>
          <a:p>
            <a:r>
              <a:rPr lang="en-US" sz="1050" b="1" dirty="0" err="1"/>
              <a:t>Seelinger</a:t>
            </a:r>
            <a:r>
              <a:rPr lang="en-US" sz="1050" b="1" dirty="0"/>
              <a:t>: </a:t>
            </a:r>
            <a:r>
              <a:rPr lang="en-US" sz="1050" dirty="0"/>
              <a:t>When you come into a market and completely disregard any local ordinances or state laws…. I have to follow particular guidelines for particular states. But the TNCs do not. We’re just looking for a level playing field. These companies are operating as independent contractors, </a:t>
            </a:r>
            <a:r>
              <a:rPr lang="en-US" sz="1050" dirty="0" smtClean="0"/>
              <a:t>instead of </a:t>
            </a:r>
            <a:r>
              <a:rPr lang="en-US" sz="1050" dirty="0"/>
              <a:t>as small businesses. They are avoiding unions and basic employee rights, like healthcare provision and overtime pay. They should be required to treat their people properly. It costs each of us 40% more to operate than each of them.</a:t>
            </a:r>
          </a:p>
          <a:p>
            <a:r>
              <a:rPr lang="en-US" sz="1050" dirty="0"/>
              <a:t> </a:t>
            </a:r>
          </a:p>
        </p:txBody>
      </p:sp>
      <p:sp>
        <p:nvSpPr>
          <p:cNvPr id="10" name="TextBox 9"/>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18</a:t>
            </a:fld>
            <a:endParaRPr lang="en-US" dirty="0"/>
          </a:p>
        </p:txBody>
      </p:sp>
      <p:pic>
        <p:nvPicPr>
          <p:cNvPr id="16" name="Picture 3" descr="C:\Users\cturner\Desktop\WTI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3" y="266953"/>
            <a:ext cx="740569" cy="4468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ke McCormi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87" y="1219199"/>
            <a:ext cx="952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362200"/>
            <a:ext cx="1933990" cy="600164"/>
          </a:xfrm>
          <a:prstGeom prst="rect">
            <a:avLst/>
          </a:prstGeom>
        </p:spPr>
        <p:txBody>
          <a:bodyPr wrap="square">
            <a:spAutoFit/>
          </a:bodyPr>
          <a:lstStyle/>
          <a:p>
            <a:r>
              <a:rPr lang="en-US" sz="1050" b="1" dirty="0" smtClean="0"/>
              <a:t>Mike </a:t>
            </a:r>
            <a:r>
              <a:rPr lang="en-US" sz="1200" b="1" dirty="0"/>
              <a:t>McCormick</a:t>
            </a:r>
            <a:r>
              <a:rPr lang="en-US" sz="1050" b="1" dirty="0"/>
              <a:t/>
            </a:r>
            <a:br>
              <a:rPr lang="en-US" sz="1050" b="1" dirty="0"/>
            </a:br>
            <a:r>
              <a:rPr lang="en-US" sz="1050" dirty="0"/>
              <a:t>Executive </a:t>
            </a:r>
            <a:r>
              <a:rPr lang="en-US" sz="1050" dirty="0" smtClean="0"/>
              <a:t>Director &amp; COO</a:t>
            </a:r>
            <a:r>
              <a:rPr lang="en-US" sz="1050" dirty="0"/>
              <a:t/>
            </a:r>
            <a:br>
              <a:rPr lang="en-US" sz="1050" dirty="0"/>
            </a:br>
            <a:r>
              <a:rPr lang="en-US" sz="1050" dirty="0" smtClean="0"/>
              <a:t>GBTA</a:t>
            </a:r>
            <a:endParaRPr lang="en-US" sz="1050" dirty="0"/>
          </a:p>
        </p:txBody>
      </p:sp>
      <p:pic>
        <p:nvPicPr>
          <p:cNvPr id="1032" name="Picture 8" descr="Scott Solombri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587" y="3048000"/>
            <a:ext cx="952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04800" y="4191001"/>
            <a:ext cx="1828800" cy="900246"/>
          </a:xfrm>
          <a:prstGeom prst="rect">
            <a:avLst/>
          </a:prstGeom>
        </p:spPr>
        <p:txBody>
          <a:bodyPr wrap="square">
            <a:spAutoFit/>
          </a:bodyPr>
          <a:lstStyle/>
          <a:p>
            <a:r>
              <a:rPr lang="en-US" sz="1050" b="1" dirty="0" smtClean="0"/>
              <a:t>Scott </a:t>
            </a:r>
            <a:r>
              <a:rPr lang="en-US" sz="1050" b="1" dirty="0" err="1"/>
              <a:t>Solombrino</a:t>
            </a:r>
            <a:endParaRPr lang="en-US" sz="1050" b="1" dirty="0"/>
          </a:p>
          <a:p>
            <a:r>
              <a:rPr lang="en-US" sz="1050" dirty="0"/>
              <a:t>President and </a:t>
            </a:r>
            <a:r>
              <a:rPr lang="en-US" sz="1050" dirty="0" smtClean="0"/>
              <a:t>CEO</a:t>
            </a:r>
            <a:endParaRPr lang="en-US" sz="1050" dirty="0"/>
          </a:p>
          <a:p>
            <a:r>
              <a:rPr lang="en-US" sz="1050" dirty="0" err="1"/>
              <a:t>Dav</a:t>
            </a:r>
            <a:r>
              <a:rPr lang="en-US" sz="1050" dirty="0"/>
              <a:t> </a:t>
            </a:r>
            <a:r>
              <a:rPr lang="en-US" sz="1050" dirty="0" smtClean="0"/>
              <a:t>El/Boston </a:t>
            </a:r>
            <a:r>
              <a:rPr lang="en-US" sz="1050" dirty="0"/>
              <a:t>Coach Chauffeured </a:t>
            </a:r>
            <a:r>
              <a:rPr lang="en-US" sz="1050" dirty="0" smtClean="0"/>
              <a:t/>
            </a:r>
            <a:br>
              <a:rPr lang="en-US" sz="1050" dirty="0" smtClean="0"/>
            </a:br>
            <a:r>
              <a:rPr lang="en-US" sz="1050" dirty="0" smtClean="0"/>
              <a:t>Transportation </a:t>
            </a:r>
            <a:r>
              <a:rPr lang="en-US" sz="1050" dirty="0"/>
              <a:t>Network</a:t>
            </a:r>
          </a:p>
        </p:txBody>
      </p:sp>
      <p:sp>
        <p:nvSpPr>
          <p:cNvPr id="13" name="Rectangle 12"/>
          <p:cNvSpPr/>
          <p:nvPr/>
        </p:nvSpPr>
        <p:spPr>
          <a:xfrm rot="16200000">
            <a:off x="6348269" y="4442699"/>
            <a:ext cx="1603042" cy="3376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Tuesday</a:t>
            </a:r>
            <a:endParaRPr lang="en-US" dirty="0"/>
          </a:p>
        </p:txBody>
      </p:sp>
      <p:pic>
        <p:nvPicPr>
          <p:cNvPr id="14" name="Picture 10" descr="David Seelin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587" y="5143499"/>
            <a:ext cx="952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04800" y="6372386"/>
            <a:ext cx="1752600" cy="738664"/>
          </a:xfrm>
          <a:prstGeom prst="rect">
            <a:avLst/>
          </a:prstGeom>
        </p:spPr>
        <p:txBody>
          <a:bodyPr wrap="square">
            <a:spAutoFit/>
          </a:bodyPr>
          <a:lstStyle/>
          <a:p>
            <a:r>
              <a:rPr lang="en-US" sz="1050" b="1" dirty="0" smtClean="0"/>
              <a:t>David </a:t>
            </a:r>
            <a:r>
              <a:rPr lang="en-US" sz="1050" b="1" dirty="0" err="1"/>
              <a:t>Seelinger</a:t>
            </a:r>
            <a:r>
              <a:rPr lang="en-US" sz="1050" dirty="0"/>
              <a:t/>
            </a:r>
            <a:br>
              <a:rPr lang="en-US" sz="1050" dirty="0"/>
            </a:br>
            <a:r>
              <a:rPr lang="en-US" sz="1050" dirty="0"/>
              <a:t>Chairman and </a:t>
            </a:r>
            <a:r>
              <a:rPr lang="en-US" sz="1050" dirty="0" smtClean="0"/>
              <a:t>CEO</a:t>
            </a:r>
            <a:r>
              <a:rPr lang="en-US" sz="1050" dirty="0"/>
              <a:t/>
            </a:r>
            <a:br>
              <a:rPr lang="en-US" sz="1050" dirty="0"/>
            </a:br>
            <a:r>
              <a:rPr lang="en-US" sz="1050" dirty="0" err="1"/>
              <a:t>EmpireCLS</a:t>
            </a:r>
            <a:r>
              <a:rPr lang="en-US" sz="1050" dirty="0"/>
              <a:t> Worldwide Chauffeured Services</a:t>
            </a:r>
          </a:p>
        </p:txBody>
      </p:sp>
      <p:pic>
        <p:nvPicPr>
          <p:cNvPr id="17" name="Picture 12" descr="John Ro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587" y="7148581"/>
            <a:ext cx="952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04800" y="8291582"/>
            <a:ext cx="1544502" cy="577081"/>
          </a:xfrm>
          <a:prstGeom prst="rect">
            <a:avLst/>
          </a:prstGeom>
        </p:spPr>
        <p:txBody>
          <a:bodyPr wrap="square">
            <a:spAutoFit/>
          </a:bodyPr>
          <a:lstStyle/>
          <a:p>
            <a:r>
              <a:rPr lang="en-US" sz="1050" b="1" dirty="0" smtClean="0"/>
              <a:t>John </a:t>
            </a:r>
            <a:r>
              <a:rPr lang="en-US" sz="1050" b="1" dirty="0"/>
              <a:t>Rose</a:t>
            </a:r>
            <a:br>
              <a:rPr lang="en-US" sz="1050" b="1" dirty="0"/>
            </a:br>
            <a:r>
              <a:rPr lang="en-US" sz="1050" dirty="0"/>
              <a:t>Chief Operating </a:t>
            </a:r>
            <a:r>
              <a:rPr lang="en-US" sz="1050" dirty="0" smtClean="0"/>
              <a:t>Officer</a:t>
            </a:r>
            <a:r>
              <a:rPr lang="en-US" sz="1050" dirty="0"/>
              <a:t/>
            </a:r>
            <a:br>
              <a:rPr lang="en-US" sz="1050" dirty="0"/>
            </a:br>
            <a:r>
              <a:rPr lang="en-US" sz="1050" dirty="0" err="1"/>
              <a:t>iJET</a:t>
            </a:r>
            <a:r>
              <a:rPr lang="en-US" sz="1050" dirty="0"/>
              <a:t> International, Inc</a:t>
            </a:r>
          </a:p>
        </p:txBody>
      </p:sp>
      <p:sp>
        <p:nvSpPr>
          <p:cNvPr id="19" name="TextBox 18"/>
          <p:cNvSpPr txBox="1"/>
          <p:nvPr/>
        </p:nvSpPr>
        <p:spPr>
          <a:xfrm rot="16200000">
            <a:off x="-677052" y="1633897"/>
            <a:ext cx="1929948" cy="338554"/>
          </a:xfrm>
          <a:prstGeom prst="rect">
            <a:avLst/>
          </a:prstGeom>
          <a:noFill/>
        </p:spPr>
        <p:txBody>
          <a:bodyPr wrap="square" rtlCol="0">
            <a:spAutoFit/>
          </a:bodyPr>
          <a:lstStyle/>
          <a:p>
            <a:pPr algn="ctr"/>
            <a:r>
              <a:rPr lang="en-US" sz="1600" b="1" dirty="0" smtClean="0"/>
              <a:t>Moderator</a:t>
            </a:r>
            <a:endParaRPr lang="en-US" sz="1200" dirty="0"/>
          </a:p>
        </p:txBody>
      </p:sp>
      <p:sp>
        <p:nvSpPr>
          <p:cNvPr id="20" name="Rectangle 19"/>
          <p:cNvSpPr/>
          <p:nvPr/>
        </p:nvSpPr>
        <p:spPr>
          <a:xfrm>
            <a:off x="222919" y="685800"/>
            <a:ext cx="7086599" cy="400110"/>
          </a:xfrm>
          <a:prstGeom prst="rect">
            <a:avLst/>
          </a:prstGeom>
        </p:spPr>
        <p:txBody>
          <a:bodyPr wrap="square">
            <a:spAutoFit/>
          </a:bodyPr>
          <a:lstStyle/>
          <a:p>
            <a:pPr algn="ctr"/>
            <a:r>
              <a:rPr lang="en-US" sz="2000" b="1" cap="all" dirty="0">
                <a:solidFill>
                  <a:schemeClr val="tx1">
                    <a:lumMod val="65000"/>
                    <a:lumOff val="35000"/>
                  </a:schemeClr>
                </a:solidFill>
                <a:effectLst>
                  <a:outerShdw blurRad="38100" dist="38100" dir="2700000" algn="tl">
                    <a:srgbClr val="000000">
                      <a:alpha val="43137"/>
                    </a:srgbClr>
                  </a:outerShdw>
                </a:effectLst>
              </a:rPr>
              <a:t>Ground Transportation in a Sharing </a:t>
            </a:r>
            <a:r>
              <a:rPr lang="en-US" sz="2000" b="1" cap="all" dirty="0" smtClean="0">
                <a:solidFill>
                  <a:schemeClr val="tx1">
                    <a:lumMod val="65000"/>
                    <a:lumOff val="35000"/>
                  </a:schemeClr>
                </a:solidFill>
                <a:effectLst>
                  <a:outerShdw blurRad="38100" dist="38100" dir="2700000" algn="tl">
                    <a:srgbClr val="000000">
                      <a:alpha val="43137"/>
                    </a:srgbClr>
                  </a:outerShdw>
                </a:effectLst>
              </a:rPr>
              <a:t>Economy </a:t>
            </a:r>
            <a:r>
              <a:rPr lang="en-US" sz="2000" b="1" i="1" cap="all" dirty="0" smtClean="0">
                <a:solidFill>
                  <a:srgbClr val="92D050"/>
                </a:solidFill>
                <a:effectLst>
                  <a:outerShdw blurRad="38100" dist="38100" dir="2700000" algn="tl">
                    <a:srgbClr val="000000">
                      <a:alpha val="43137"/>
                    </a:srgbClr>
                  </a:outerShdw>
                </a:effectLst>
              </a:rPr>
              <a:t>Panel</a:t>
            </a:r>
            <a:endParaRPr lang="en-US" sz="2000" b="1" i="1" cap="all"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3174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i.investopedia.com/inv/articles/slideshow/coolest-airlines/airline-coolest.jp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169" t="95" r="40646" b="-95"/>
          <a:stretch/>
        </p:blipFill>
        <p:spPr bwMode="auto">
          <a:xfrm>
            <a:off x="1" y="0"/>
            <a:ext cx="7391400" cy="914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08098" y="247460"/>
            <a:ext cx="6988446" cy="8649079"/>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47697" y="2133600"/>
            <a:ext cx="6762702" cy="1762021"/>
          </a:xfrm>
          <a:prstGeom prst="rect">
            <a:avLst/>
          </a:prstGeom>
          <a:noFill/>
        </p:spPr>
        <p:txBody>
          <a:bodyPr wrap="square" rtlCol="0">
            <a:spAutoFit/>
          </a:bodyPr>
          <a:lstStyle/>
          <a:p>
            <a:r>
              <a:rPr lang="en-US" sz="1400" b="1" dirty="0"/>
              <a:t>The Risks of TNC Travel</a:t>
            </a:r>
            <a:endParaRPr lang="en-US" sz="1400" dirty="0"/>
          </a:p>
          <a:p>
            <a:r>
              <a:rPr lang="en-US" sz="1050" b="1" dirty="0" err="1" smtClean="0"/>
              <a:t>Seelinger</a:t>
            </a:r>
            <a:r>
              <a:rPr lang="en-US" sz="1050" b="1" dirty="0"/>
              <a:t>: </a:t>
            </a:r>
            <a:r>
              <a:rPr lang="en-US" sz="1050" dirty="0"/>
              <a:t>What are your policies and procedures? Are you actually operating legally in these areas, or is your business reputation on the line?</a:t>
            </a:r>
          </a:p>
          <a:p>
            <a:r>
              <a:rPr lang="en-US" sz="1050" dirty="0"/>
              <a:t> </a:t>
            </a:r>
          </a:p>
          <a:p>
            <a:r>
              <a:rPr lang="en-US" sz="1050" b="1" dirty="0" err="1"/>
              <a:t>Solombrino</a:t>
            </a:r>
            <a:r>
              <a:rPr lang="en-US" sz="1050" b="1" dirty="0"/>
              <a:t>: </a:t>
            </a:r>
            <a:r>
              <a:rPr lang="en-US" sz="1050" dirty="0"/>
              <a:t>For a travel professional, they will have to think to </a:t>
            </a:r>
            <a:r>
              <a:rPr lang="en-US" sz="1050" dirty="0" smtClean="0"/>
              <a:t>themselves</a:t>
            </a:r>
            <a:r>
              <a:rPr lang="en-US" sz="1050" dirty="0"/>
              <a:t>: “If I endorse this, I have to make sure that they’re adhering to local law, state law, subjecting themselves to random drug testing.” Taxi drivers in the U.S. are the most </a:t>
            </a:r>
            <a:r>
              <a:rPr lang="en-US" sz="1050" dirty="0" smtClean="0"/>
              <a:t>highly-regulated </a:t>
            </a:r>
            <a:r>
              <a:rPr lang="en-US" sz="1050" dirty="0"/>
              <a:t>sector in the transportation industry, other than airline pilots.</a:t>
            </a:r>
          </a:p>
          <a:p>
            <a:r>
              <a:rPr lang="en-US" sz="1050" dirty="0"/>
              <a:t> </a:t>
            </a:r>
          </a:p>
          <a:p>
            <a:r>
              <a:rPr lang="en-US" sz="1050" b="1" dirty="0"/>
              <a:t>Rose:</a:t>
            </a:r>
            <a:r>
              <a:rPr lang="en-US" sz="1050" dirty="0"/>
              <a:t> Taxis around the world are unregulated; In the U.S. and Western Europe, your biggest concern in a taxi is credit card fraud and pick-pocketing, but across the globe, there are not comparable restrictions in the taxi industry</a:t>
            </a:r>
            <a:r>
              <a:rPr lang="en-US" sz="1050" dirty="0" smtClean="0"/>
              <a:t>.</a:t>
            </a:r>
            <a:endParaRPr lang="en-US" sz="1050" dirty="0"/>
          </a:p>
        </p:txBody>
      </p:sp>
      <p:sp>
        <p:nvSpPr>
          <p:cNvPr id="10" name="TextBox 9"/>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19</a:t>
            </a:fld>
            <a:endParaRPr lang="en-US" dirty="0"/>
          </a:p>
        </p:txBody>
      </p:sp>
      <p:pic>
        <p:nvPicPr>
          <p:cNvPr id="16" name="Picture 3" descr="C:\Users\cturner\Desktop\WTI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707" y="346007"/>
            <a:ext cx="1503225" cy="9070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rot="16200000">
            <a:off x="6348269" y="4442699"/>
            <a:ext cx="1603042" cy="3376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Tuesday</a:t>
            </a:r>
            <a:endParaRPr lang="en-US" dirty="0"/>
          </a:p>
        </p:txBody>
      </p:sp>
      <p:sp>
        <p:nvSpPr>
          <p:cNvPr id="15" name="Rectangle 14"/>
          <p:cNvSpPr/>
          <p:nvPr/>
        </p:nvSpPr>
        <p:spPr>
          <a:xfrm>
            <a:off x="179665" y="1600200"/>
            <a:ext cx="7086599" cy="400110"/>
          </a:xfrm>
          <a:prstGeom prst="rect">
            <a:avLst/>
          </a:prstGeom>
        </p:spPr>
        <p:txBody>
          <a:bodyPr wrap="square">
            <a:spAutoFit/>
          </a:bodyPr>
          <a:lstStyle/>
          <a:p>
            <a:pPr algn="ctr"/>
            <a:r>
              <a:rPr lang="en-US" sz="2000" b="1" cap="all" dirty="0">
                <a:solidFill>
                  <a:schemeClr val="tx1">
                    <a:lumMod val="65000"/>
                    <a:lumOff val="35000"/>
                  </a:schemeClr>
                </a:solidFill>
                <a:effectLst>
                  <a:outerShdw blurRad="38100" dist="38100" dir="2700000" algn="tl">
                    <a:srgbClr val="000000">
                      <a:alpha val="43137"/>
                    </a:srgbClr>
                  </a:outerShdw>
                </a:effectLst>
              </a:rPr>
              <a:t>Ground Transportation in a Sharing </a:t>
            </a:r>
            <a:r>
              <a:rPr lang="en-US" sz="2000" b="1" cap="all" dirty="0" smtClean="0">
                <a:solidFill>
                  <a:schemeClr val="tx1">
                    <a:lumMod val="65000"/>
                    <a:lumOff val="35000"/>
                  </a:schemeClr>
                </a:solidFill>
                <a:effectLst>
                  <a:outerShdw blurRad="38100" dist="38100" dir="2700000" algn="tl">
                    <a:srgbClr val="000000">
                      <a:alpha val="43137"/>
                    </a:srgbClr>
                  </a:outerShdw>
                </a:effectLst>
              </a:rPr>
              <a:t>Economy </a:t>
            </a:r>
            <a:r>
              <a:rPr lang="en-US" sz="2000" b="1" i="1" cap="all" dirty="0" smtClean="0">
                <a:solidFill>
                  <a:srgbClr val="92D050"/>
                </a:solidFill>
                <a:effectLst>
                  <a:outerShdw blurRad="38100" dist="38100" dir="2700000" algn="tl">
                    <a:srgbClr val="000000">
                      <a:alpha val="43137"/>
                    </a:srgbClr>
                  </a:outerShdw>
                </a:effectLst>
              </a:rPr>
              <a:t>Panel</a:t>
            </a:r>
            <a:endParaRPr lang="en-US" sz="2000" b="1" i="1" cap="all" dirty="0">
              <a:solidFill>
                <a:srgbClr val="92D050"/>
              </a:solidFill>
              <a:effectLst>
                <a:outerShdw blurRad="38100" dist="38100" dir="2700000" algn="tl">
                  <a:srgbClr val="000000">
                    <a:alpha val="43137"/>
                  </a:srgbClr>
                </a:outerShdw>
              </a:effectLst>
            </a:endParaRPr>
          </a:p>
        </p:txBody>
      </p:sp>
      <p:sp>
        <p:nvSpPr>
          <p:cNvPr id="17" name="TextBox 16"/>
          <p:cNvSpPr txBox="1"/>
          <p:nvPr/>
        </p:nvSpPr>
        <p:spPr>
          <a:xfrm>
            <a:off x="376921" y="5638800"/>
            <a:ext cx="6772869" cy="2616101"/>
          </a:xfrm>
          <a:prstGeom prst="rect">
            <a:avLst/>
          </a:prstGeom>
          <a:noFill/>
        </p:spPr>
        <p:txBody>
          <a:bodyPr wrap="square" rtlCol="0">
            <a:spAutoFit/>
          </a:bodyPr>
          <a:lstStyle/>
          <a:p>
            <a:r>
              <a:rPr lang="en-US" sz="2400" b="1" dirty="0"/>
              <a:t>The Takeaway</a:t>
            </a:r>
            <a:endParaRPr lang="en-US" sz="2400" dirty="0"/>
          </a:p>
          <a:p>
            <a:pPr marL="285750" indent="-285750">
              <a:buFont typeface="Arial" panose="020B0604020202020204" pitchFamily="34" charset="0"/>
              <a:buChar char="•"/>
            </a:pPr>
            <a:r>
              <a:rPr lang="en-US" sz="1400" dirty="0"/>
              <a:t>Transportation Network Communities </a:t>
            </a:r>
            <a:r>
              <a:rPr lang="en-US" sz="1400" dirty="0" smtClean="0"/>
              <a:t>(TNCs) do </a:t>
            </a:r>
            <a:r>
              <a:rPr lang="en-US" sz="1400" dirty="0"/>
              <a:t>not face the same regulations as taxi and </a:t>
            </a:r>
            <a:r>
              <a:rPr lang="en-US" sz="1400" dirty="0" smtClean="0"/>
              <a:t>black-car companies.</a:t>
            </a:r>
            <a:endParaRPr lang="en-US" sz="1400" dirty="0"/>
          </a:p>
          <a:p>
            <a:pPr marL="285750" indent="-285750">
              <a:buFont typeface="Arial" panose="020B0604020202020204" pitchFamily="34" charset="0"/>
              <a:buChar char="•"/>
            </a:pPr>
            <a:r>
              <a:rPr lang="en-US" sz="1400" dirty="0"/>
              <a:t>The major risks for taxi travel in the U.S. and Western Europe are credit card fraud and </a:t>
            </a:r>
            <a:r>
              <a:rPr lang="en-US" sz="1400" dirty="0" smtClean="0"/>
              <a:t>pickpocketing.</a:t>
            </a:r>
            <a:endParaRPr lang="en-US" sz="1400" dirty="0"/>
          </a:p>
          <a:p>
            <a:pPr marL="285750" indent="-285750">
              <a:buFont typeface="Arial" panose="020B0604020202020204" pitchFamily="34" charset="0"/>
              <a:buChar char="•"/>
            </a:pPr>
            <a:r>
              <a:rPr lang="en-US" sz="1400" dirty="0"/>
              <a:t>TNCs offer data and tracking that taxis do </a:t>
            </a:r>
            <a:r>
              <a:rPr lang="en-US" sz="1400" dirty="0" smtClean="0"/>
              <a:t>not. This </a:t>
            </a:r>
            <a:r>
              <a:rPr lang="en-US" sz="1400" dirty="0"/>
              <a:t>is better for risk management and data </a:t>
            </a:r>
            <a:r>
              <a:rPr lang="en-US" sz="1400" dirty="0" smtClean="0"/>
              <a:t>management.</a:t>
            </a:r>
            <a:endParaRPr lang="en-US" sz="1400" dirty="0"/>
          </a:p>
          <a:p>
            <a:pPr marL="285750" indent="-285750">
              <a:buFont typeface="Arial" panose="020B0604020202020204" pitchFamily="34" charset="0"/>
              <a:buChar char="•"/>
            </a:pPr>
            <a:r>
              <a:rPr lang="en-US" sz="1400" dirty="0"/>
              <a:t>Ground Solutions companies may soon release similar technology to the innovative </a:t>
            </a:r>
            <a:r>
              <a:rPr lang="en-US" sz="1400" dirty="0" err="1"/>
              <a:t>Uber</a:t>
            </a:r>
            <a:r>
              <a:rPr lang="en-US" sz="1400" dirty="0"/>
              <a:t> app in order to better </a:t>
            </a:r>
            <a:r>
              <a:rPr lang="en-US" sz="1400" dirty="0" smtClean="0"/>
              <a:t>compete.</a:t>
            </a:r>
            <a:endParaRPr lang="en-US" sz="1400" dirty="0"/>
          </a:p>
          <a:p>
            <a:pPr marL="285750" indent="-285750">
              <a:buFont typeface="Arial" panose="020B0604020202020204" pitchFamily="34" charset="0"/>
              <a:buChar char="•"/>
            </a:pPr>
            <a:r>
              <a:rPr lang="en-US" sz="1400" dirty="0"/>
              <a:t>Examine insurance policies and security restrictions before considering writing TNCs into your policy.</a:t>
            </a:r>
          </a:p>
        </p:txBody>
      </p:sp>
      <p:pic>
        <p:nvPicPr>
          <p:cNvPr id="8194" name="Picture 2" descr="http://www.icon2s.com/img256/256x256-black-white-android-c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21" y="3886200"/>
            <a:ext cx="1744979" cy="174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437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685802"/>
          </a:xfrm>
          <a:solidFill>
            <a:schemeClr val="tx1">
              <a:lumMod val="65000"/>
              <a:lumOff val="35000"/>
            </a:schemeClr>
          </a:solidFill>
        </p:spPr>
        <p:txBody>
          <a:bodyPr>
            <a:normAutofit fontScale="90000"/>
          </a:bodyPr>
          <a:lstStyle/>
          <a:p>
            <a:r>
              <a:rPr lang="en-US" cap="all" spc="600" dirty="0" smtClean="0">
                <a:solidFill>
                  <a:schemeClr val="bg1"/>
                </a:solidFill>
                <a:latin typeface="PT Serif" pitchFamily="18" charset="0"/>
              </a:rPr>
              <a:t>Table of Contents</a:t>
            </a:r>
            <a:endParaRPr lang="en-US" cap="all" spc="600" dirty="0">
              <a:solidFill>
                <a:schemeClr val="bg1"/>
              </a:solidFill>
              <a:latin typeface="PT Serif" pitchFamily="18" charset="0"/>
            </a:endParaRPr>
          </a:p>
        </p:txBody>
      </p:sp>
      <p:sp>
        <p:nvSpPr>
          <p:cNvPr id="11" name="Rectangle 10"/>
          <p:cNvSpPr/>
          <p:nvPr/>
        </p:nvSpPr>
        <p:spPr>
          <a:xfrm>
            <a:off x="-13063" y="1186355"/>
            <a:ext cx="7313610" cy="3376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Monday</a:t>
            </a:r>
            <a:endParaRPr lang="en-US" b="1" dirty="0"/>
          </a:p>
        </p:txBody>
      </p:sp>
      <p:sp>
        <p:nvSpPr>
          <p:cNvPr id="12" name="Rectangle 11"/>
          <p:cNvSpPr/>
          <p:nvPr/>
        </p:nvSpPr>
        <p:spPr>
          <a:xfrm>
            <a:off x="-11926" y="3962400"/>
            <a:ext cx="7313610" cy="3376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Tuesday</a:t>
            </a:r>
            <a:endParaRPr lang="en-US" b="1" dirty="0"/>
          </a:p>
        </p:txBody>
      </p:sp>
      <p:sp>
        <p:nvSpPr>
          <p:cNvPr id="13" name="Rectangle 12"/>
          <p:cNvSpPr/>
          <p:nvPr/>
        </p:nvSpPr>
        <p:spPr>
          <a:xfrm>
            <a:off x="-13063" y="6238301"/>
            <a:ext cx="7328263" cy="3376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Wednesday</a:t>
            </a:r>
            <a:endParaRPr lang="en-US" b="1" dirty="0"/>
          </a:p>
        </p:txBody>
      </p:sp>
      <p:sp>
        <p:nvSpPr>
          <p:cNvPr id="3" name="TextBox 2"/>
          <p:cNvSpPr txBox="1"/>
          <p:nvPr/>
        </p:nvSpPr>
        <p:spPr>
          <a:xfrm>
            <a:off x="-152400" y="838200"/>
            <a:ext cx="7467600" cy="7048083"/>
          </a:xfrm>
          <a:prstGeom prst="rect">
            <a:avLst/>
          </a:prstGeom>
          <a:noFill/>
          <a:ln>
            <a:noFill/>
          </a:ln>
        </p:spPr>
        <p:txBody>
          <a:bodyPr wrap="square" rtlCol="0">
            <a:spAutoFit/>
          </a:bodyPr>
          <a:lstStyle/>
          <a:p>
            <a:pPr lvl="1"/>
            <a:r>
              <a:rPr lang="en-US" sz="1600" b="1" dirty="0" smtClean="0">
                <a:solidFill>
                  <a:srgbClr val="0070C0"/>
                </a:solidFill>
              </a:rPr>
              <a:t>3</a:t>
            </a:r>
            <a:r>
              <a:rPr lang="en-US" sz="1600" dirty="0" smtClean="0"/>
              <a:t> Why Attend GBTA?</a:t>
            </a:r>
            <a:endParaRPr lang="en-US" sz="1100" dirty="0" smtClean="0"/>
          </a:p>
          <a:p>
            <a:pPr lvl="2"/>
            <a:endParaRPr lang="en-US" sz="1200" dirty="0" smtClean="0"/>
          </a:p>
          <a:p>
            <a:pPr lvl="2"/>
            <a:endParaRPr lang="en-US" sz="1200" dirty="0"/>
          </a:p>
          <a:p>
            <a:pPr lvl="1">
              <a:tabLst>
                <a:tab pos="463550" algn="l"/>
              </a:tabLst>
            </a:pPr>
            <a:r>
              <a:rPr lang="en-US" sz="1600" b="1" dirty="0" smtClean="0">
                <a:solidFill>
                  <a:srgbClr val="0070C0"/>
                </a:solidFill>
              </a:rPr>
              <a:t>4</a:t>
            </a:r>
            <a:r>
              <a:rPr lang="en-US" sz="1600" b="1" dirty="0" smtClean="0">
                <a:solidFill>
                  <a:schemeClr val="bg1">
                    <a:lumMod val="65000"/>
                  </a:schemeClr>
                </a:solidFill>
              </a:rPr>
              <a:t> </a:t>
            </a:r>
            <a:r>
              <a:rPr lang="en-US" sz="1400" dirty="0" smtClean="0"/>
              <a:t>Expert Interview: The Future of Airline Competition</a:t>
            </a:r>
          </a:p>
          <a:p>
            <a:pPr lvl="1"/>
            <a:r>
              <a:rPr lang="en-US" sz="1600" b="1" dirty="0" smtClean="0">
                <a:solidFill>
                  <a:srgbClr val="0070C0"/>
                </a:solidFill>
              </a:rPr>
              <a:t>6 </a:t>
            </a:r>
            <a:r>
              <a:rPr lang="en-US" sz="1400" dirty="0" smtClean="0"/>
              <a:t>Panel Discussion: Differentiating Brands in a Sharing Economy</a:t>
            </a:r>
            <a:endParaRPr lang="en-US" sz="1400" dirty="0"/>
          </a:p>
          <a:p>
            <a:pPr lvl="1"/>
            <a:r>
              <a:rPr lang="en-US" sz="1600" b="1" dirty="0" smtClean="0">
                <a:solidFill>
                  <a:srgbClr val="0070C0"/>
                </a:solidFill>
              </a:rPr>
              <a:t>8 </a:t>
            </a:r>
            <a:r>
              <a:rPr lang="en-US" sz="1400" dirty="0" smtClean="0"/>
              <a:t>Education </a:t>
            </a:r>
            <a:r>
              <a:rPr lang="en-US" sz="1400" dirty="0"/>
              <a:t>Sessions	</a:t>
            </a:r>
          </a:p>
          <a:p>
            <a:r>
              <a:rPr lang="en-US" sz="1400" dirty="0"/>
              <a:t>	</a:t>
            </a:r>
            <a:r>
              <a:rPr lang="en-US" sz="1400" i="1" dirty="0" smtClean="0"/>
              <a:t>First </a:t>
            </a:r>
            <a:r>
              <a:rPr lang="en-US" sz="1400" i="1" dirty="0"/>
              <a:t>Education </a:t>
            </a:r>
            <a:r>
              <a:rPr lang="en-US" sz="1400" i="1" dirty="0" smtClean="0"/>
              <a:t>Session</a:t>
            </a:r>
          </a:p>
          <a:p>
            <a:pPr lvl="2"/>
            <a:r>
              <a:rPr lang="en-US" sz="1400" i="1" dirty="0" smtClean="0"/>
              <a:t>Second </a:t>
            </a:r>
            <a:r>
              <a:rPr lang="en-US" sz="1400" i="1" dirty="0"/>
              <a:t>Education </a:t>
            </a:r>
            <a:r>
              <a:rPr lang="en-US" sz="1400" i="1" dirty="0" smtClean="0"/>
              <a:t>Session</a:t>
            </a:r>
          </a:p>
          <a:p>
            <a:pPr lvl="1"/>
            <a:r>
              <a:rPr lang="en-US" sz="1600" b="1" dirty="0" smtClean="0">
                <a:solidFill>
                  <a:srgbClr val="0070C0"/>
                </a:solidFill>
              </a:rPr>
              <a:t>9 </a:t>
            </a:r>
            <a:r>
              <a:rPr lang="en-US" sz="1600" dirty="0">
                <a:solidFill>
                  <a:srgbClr val="0070C0"/>
                </a:solidFill>
              </a:rPr>
              <a:t>BONUS</a:t>
            </a:r>
            <a:r>
              <a:rPr lang="en-US" sz="1600" b="1" dirty="0">
                <a:solidFill>
                  <a:schemeClr val="bg1">
                    <a:lumMod val="65000"/>
                  </a:schemeClr>
                </a:solidFill>
              </a:rPr>
              <a:t> </a:t>
            </a:r>
            <a:r>
              <a:rPr lang="en-US" sz="1400" dirty="0"/>
              <a:t>Education Session: </a:t>
            </a:r>
            <a:r>
              <a:rPr lang="en-US" sz="1400" dirty="0" smtClean="0"/>
              <a:t>Creating a Practical Travel Risk Plan</a:t>
            </a:r>
            <a:endParaRPr lang="en-US" sz="1400" dirty="0"/>
          </a:p>
          <a:p>
            <a:pPr lvl="1"/>
            <a:r>
              <a:rPr lang="en-US" sz="1600" b="1" dirty="0" smtClean="0">
                <a:solidFill>
                  <a:srgbClr val="0070C0"/>
                </a:solidFill>
              </a:rPr>
              <a:t>12 </a:t>
            </a:r>
            <a:r>
              <a:rPr lang="en-US" sz="1600" dirty="0">
                <a:solidFill>
                  <a:srgbClr val="0070C0"/>
                </a:solidFill>
              </a:rPr>
              <a:t>BONUS </a:t>
            </a:r>
            <a:r>
              <a:rPr lang="en-US" sz="1400" dirty="0"/>
              <a:t>Education Session Notes: Ask the Experts: Global Travel Management  </a:t>
            </a:r>
            <a:r>
              <a:rPr lang="en-US" sz="1400" dirty="0" smtClean="0"/>
              <a:t>Challenges</a:t>
            </a:r>
            <a:br>
              <a:rPr lang="en-US" sz="1400" dirty="0" smtClean="0"/>
            </a:br>
            <a:r>
              <a:rPr lang="en-US" sz="1400" dirty="0" smtClean="0"/>
              <a:t>		</a:t>
            </a:r>
            <a:r>
              <a:rPr lang="en-US" sz="1400" i="1" dirty="0" smtClean="0"/>
              <a:t>Featuring</a:t>
            </a:r>
            <a:r>
              <a:rPr lang="en-US" sz="1400" i="1" dirty="0"/>
              <a:t>: Maureen Brady from World Travel, Inc.</a:t>
            </a:r>
            <a:endParaRPr lang="en-US" sz="1400" i="1" dirty="0">
              <a:solidFill>
                <a:schemeClr val="bg1">
                  <a:lumMod val="65000"/>
                </a:schemeClr>
              </a:solidFill>
            </a:endParaRPr>
          </a:p>
          <a:p>
            <a:pPr lvl="1"/>
            <a:r>
              <a:rPr lang="en-US" sz="1600" b="1" dirty="0" smtClean="0">
                <a:solidFill>
                  <a:srgbClr val="0070C0"/>
                </a:solidFill>
              </a:rPr>
              <a:t>15 </a:t>
            </a:r>
            <a:r>
              <a:rPr lang="en-US" sz="1400" dirty="0" smtClean="0"/>
              <a:t>Keynote Speaker:  </a:t>
            </a:r>
            <a:r>
              <a:rPr lang="en-US" sz="1400" b="1" dirty="0" smtClean="0"/>
              <a:t>Kevin</a:t>
            </a:r>
            <a:r>
              <a:rPr lang="en-US" sz="1400" dirty="0" smtClean="0"/>
              <a:t> </a:t>
            </a:r>
            <a:r>
              <a:rPr lang="en-US" sz="1400" b="1" dirty="0" smtClean="0"/>
              <a:t>Bacon</a:t>
            </a:r>
            <a:r>
              <a:rPr lang="en-US" sz="1400" dirty="0" smtClean="0"/>
              <a:t> </a:t>
            </a:r>
            <a:r>
              <a:rPr lang="en-US" sz="1400" i="1" dirty="0" smtClean="0">
                <a:solidFill>
                  <a:schemeClr val="bg1">
                    <a:lumMod val="65000"/>
                  </a:schemeClr>
                </a:solidFill>
              </a:rPr>
              <a:t>Golden Globe</a:t>
            </a:r>
            <a:r>
              <a:rPr lang="en-US" sz="1400" i="1" baseline="30000" dirty="0" smtClean="0">
                <a:solidFill>
                  <a:schemeClr val="bg1">
                    <a:lumMod val="65000"/>
                  </a:schemeClr>
                </a:solidFill>
              </a:rPr>
              <a:t>®</a:t>
            </a:r>
            <a:r>
              <a:rPr lang="en-US" sz="1400" i="1" dirty="0" smtClean="0">
                <a:solidFill>
                  <a:schemeClr val="bg1">
                    <a:lumMod val="65000"/>
                  </a:schemeClr>
                </a:solidFill>
              </a:rPr>
              <a:t> winning Actor, Producer, Director, Musician</a:t>
            </a:r>
            <a:endParaRPr lang="en-US" sz="1400" dirty="0"/>
          </a:p>
          <a:p>
            <a:pPr lvl="1"/>
            <a:r>
              <a:rPr lang="en-US" sz="1600" b="1" dirty="0" smtClean="0">
                <a:solidFill>
                  <a:srgbClr val="0070C0"/>
                </a:solidFill>
              </a:rPr>
              <a:t>16 </a:t>
            </a:r>
            <a:r>
              <a:rPr lang="en-US" sz="1400" dirty="0" smtClean="0"/>
              <a:t>Expo Floor Notes</a:t>
            </a:r>
          </a:p>
          <a:p>
            <a:endParaRPr lang="en-US" sz="1400" dirty="0" smtClean="0"/>
          </a:p>
          <a:p>
            <a:pPr marL="403225"/>
            <a:endParaRPr lang="en-US" dirty="0"/>
          </a:p>
          <a:p>
            <a:pPr marL="463550" lvl="1"/>
            <a:r>
              <a:rPr lang="en-US" sz="1600" b="1" dirty="0" smtClean="0">
                <a:solidFill>
                  <a:srgbClr val="0070C0"/>
                </a:solidFill>
              </a:rPr>
              <a:t>17 </a:t>
            </a:r>
            <a:r>
              <a:rPr lang="en-US" sz="1400" dirty="0" smtClean="0"/>
              <a:t>Panel </a:t>
            </a:r>
            <a:r>
              <a:rPr lang="en-US" sz="1400" dirty="0"/>
              <a:t>Discussion: </a:t>
            </a:r>
            <a:r>
              <a:rPr lang="en-US" sz="1400" dirty="0" smtClean="0"/>
              <a:t>The Future of the Travel Distribution Landscape</a:t>
            </a:r>
            <a:endParaRPr lang="en-US" sz="1400" dirty="0"/>
          </a:p>
          <a:p>
            <a:pPr marL="463550" lvl="1"/>
            <a:r>
              <a:rPr lang="en-US" sz="1600" b="1" dirty="0" smtClean="0">
                <a:solidFill>
                  <a:srgbClr val="0070C0"/>
                </a:solidFill>
              </a:rPr>
              <a:t>18 </a:t>
            </a:r>
            <a:r>
              <a:rPr lang="en-US" sz="1400" dirty="0"/>
              <a:t>Panel Discussion: </a:t>
            </a:r>
            <a:r>
              <a:rPr lang="en-US" sz="1400" dirty="0" smtClean="0"/>
              <a:t>Ground Transportation in a Sharing Economy</a:t>
            </a:r>
            <a:endParaRPr lang="en-US" sz="1400" dirty="0"/>
          </a:p>
          <a:p>
            <a:pPr marL="463550"/>
            <a:r>
              <a:rPr lang="en-US" sz="1600" b="1" dirty="0" smtClean="0">
                <a:solidFill>
                  <a:srgbClr val="0070C0"/>
                </a:solidFill>
              </a:rPr>
              <a:t>20</a:t>
            </a:r>
            <a:r>
              <a:rPr lang="en-US" sz="1600" b="1" dirty="0" smtClean="0">
                <a:solidFill>
                  <a:schemeClr val="bg1">
                    <a:lumMod val="65000"/>
                  </a:schemeClr>
                </a:solidFill>
              </a:rPr>
              <a:t> </a:t>
            </a:r>
            <a:r>
              <a:rPr lang="en-US" sz="1400" dirty="0"/>
              <a:t>Education Sessions 	</a:t>
            </a:r>
          </a:p>
          <a:p>
            <a:r>
              <a:rPr lang="en-US" sz="1400" dirty="0"/>
              <a:t>	</a:t>
            </a:r>
            <a:r>
              <a:rPr lang="en-US" sz="1400" i="1" dirty="0" smtClean="0"/>
              <a:t>Third Education </a:t>
            </a:r>
            <a:r>
              <a:rPr lang="en-US" sz="1400" i="1" dirty="0"/>
              <a:t>Session</a:t>
            </a:r>
          </a:p>
          <a:p>
            <a:pPr lvl="1"/>
            <a:r>
              <a:rPr lang="en-US" sz="1400" i="1" dirty="0"/>
              <a:t>	</a:t>
            </a:r>
            <a:r>
              <a:rPr lang="en-US" sz="1400" i="1" dirty="0" smtClean="0"/>
              <a:t>Fourth Education Session</a:t>
            </a:r>
            <a:r>
              <a:rPr lang="en-US" sz="1400" dirty="0" smtClean="0"/>
              <a:t/>
            </a:r>
            <a:br>
              <a:rPr lang="en-US" sz="1400" dirty="0" smtClean="0"/>
            </a:br>
            <a:r>
              <a:rPr lang="en-US" sz="1600" b="1" dirty="0" smtClean="0">
                <a:solidFill>
                  <a:srgbClr val="0070C0"/>
                </a:solidFill>
              </a:rPr>
              <a:t>21 </a:t>
            </a:r>
            <a:r>
              <a:rPr lang="en-US" sz="1600" dirty="0">
                <a:solidFill>
                  <a:srgbClr val="0070C0"/>
                </a:solidFill>
              </a:rPr>
              <a:t>BONUS</a:t>
            </a:r>
            <a:r>
              <a:rPr lang="en-US" sz="1600" b="1" dirty="0">
                <a:solidFill>
                  <a:schemeClr val="bg1">
                    <a:lumMod val="65000"/>
                  </a:schemeClr>
                </a:solidFill>
              </a:rPr>
              <a:t> </a:t>
            </a:r>
            <a:r>
              <a:rPr lang="en-US" sz="1400" dirty="0"/>
              <a:t>Education Session: #Sharing 101 - Actionable Guidance for Corporate Travel </a:t>
            </a:r>
            <a:r>
              <a:rPr lang="en-US" sz="1400" dirty="0" smtClean="0"/>
              <a:t>Managers</a:t>
            </a:r>
          </a:p>
          <a:p>
            <a:pPr lvl="1"/>
            <a:r>
              <a:rPr lang="en-US" sz="1600" b="1" dirty="0" smtClean="0">
                <a:solidFill>
                  <a:srgbClr val="0070C0"/>
                </a:solidFill>
              </a:rPr>
              <a:t>23 </a:t>
            </a:r>
            <a:r>
              <a:rPr lang="en-US" sz="1400" dirty="0" smtClean="0"/>
              <a:t>Keynote Speaker: </a:t>
            </a:r>
            <a:r>
              <a:rPr lang="en-US" sz="1400" b="1" dirty="0"/>
              <a:t>Steve </a:t>
            </a:r>
            <a:r>
              <a:rPr lang="en-US" sz="1400" b="1" dirty="0" smtClean="0"/>
              <a:t>Wozniak </a:t>
            </a:r>
            <a:r>
              <a:rPr lang="en-US" sz="1400" i="1" dirty="0">
                <a:solidFill>
                  <a:schemeClr val="bg1">
                    <a:lumMod val="65000"/>
                  </a:schemeClr>
                </a:solidFill>
              </a:rPr>
              <a:t>A Silicon Valley Icon and </a:t>
            </a:r>
            <a:r>
              <a:rPr lang="en-US" sz="1400" i="1" dirty="0" smtClean="0">
                <a:solidFill>
                  <a:schemeClr val="bg1">
                    <a:lumMod val="65000"/>
                  </a:schemeClr>
                </a:solidFill>
              </a:rPr>
              <a:t>Philanthropist</a:t>
            </a:r>
          </a:p>
          <a:p>
            <a:pPr lvl="1" indent="-457200"/>
            <a:endParaRPr lang="en-US" sz="1400" dirty="0" smtClean="0"/>
          </a:p>
          <a:p>
            <a:pPr lvl="2"/>
            <a:endParaRPr lang="en-US" sz="1400" dirty="0"/>
          </a:p>
          <a:p>
            <a:pPr lvl="1"/>
            <a:r>
              <a:rPr lang="en-US" sz="1600" b="1" dirty="0" smtClean="0">
                <a:solidFill>
                  <a:srgbClr val="0070C0"/>
                </a:solidFill>
              </a:rPr>
              <a:t>24</a:t>
            </a:r>
            <a:r>
              <a:rPr lang="en-US" sz="1600" b="1" dirty="0" smtClean="0">
                <a:solidFill>
                  <a:schemeClr val="bg1">
                    <a:lumMod val="65000"/>
                  </a:schemeClr>
                </a:solidFill>
              </a:rPr>
              <a:t> </a:t>
            </a:r>
            <a:r>
              <a:rPr lang="en-US" sz="1400" dirty="0"/>
              <a:t>Education Sessions	</a:t>
            </a:r>
          </a:p>
          <a:p>
            <a:r>
              <a:rPr lang="en-US" sz="1400" dirty="0"/>
              <a:t>	</a:t>
            </a:r>
            <a:r>
              <a:rPr lang="en-US" sz="1400" i="1" dirty="0" smtClean="0"/>
              <a:t>Fifth Education Session</a:t>
            </a:r>
          </a:p>
          <a:p>
            <a:pPr lvl="1"/>
            <a:r>
              <a:rPr lang="en-US" sz="1600" b="1" dirty="0" smtClean="0">
                <a:solidFill>
                  <a:srgbClr val="0070C0"/>
                </a:solidFill>
              </a:rPr>
              <a:t>25 </a:t>
            </a:r>
            <a:r>
              <a:rPr lang="en-US" sz="1400" dirty="0" smtClean="0"/>
              <a:t>Keynote Speaker: </a:t>
            </a:r>
            <a:r>
              <a:rPr lang="en-US" sz="1400" b="1" dirty="0" err="1" smtClean="0"/>
              <a:t>Megyn</a:t>
            </a:r>
            <a:r>
              <a:rPr lang="en-US" sz="1400" b="1" dirty="0" smtClean="0"/>
              <a:t> Kelly </a:t>
            </a:r>
            <a:r>
              <a:rPr lang="en-US" sz="1400" i="1" dirty="0">
                <a:solidFill>
                  <a:schemeClr val="bg1">
                    <a:lumMod val="65000"/>
                  </a:schemeClr>
                </a:solidFill>
              </a:rPr>
              <a:t>Anchor of FOX News Channel's (FNC) The Kelly </a:t>
            </a:r>
            <a:r>
              <a:rPr lang="en-US" sz="1400" i="1" dirty="0" smtClean="0">
                <a:solidFill>
                  <a:schemeClr val="bg1">
                    <a:lumMod val="65000"/>
                  </a:schemeClr>
                </a:solidFill>
              </a:rPr>
              <a:t>File</a:t>
            </a:r>
          </a:p>
          <a:p>
            <a:r>
              <a:rPr lang="en-US" sz="1400" dirty="0" smtClean="0"/>
              <a:t>	</a:t>
            </a:r>
          </a:p>
          <a:p>
            <a:pPr lvl="1"/>
            <a:r>
              <a:rPr lang="en-US" sz="1600" b="1" dirty="0" smtClean="0">
                <a:solidFill>
                  <a:srgbClr val="0070C0"/>
                </a:solidFill>
              </a:rPr>
              <a:t>26 </a:t>
            </a:r>
            <a:r>
              <a:rPr lang="en-US" sz="1400" dirty="0" smtClean="0"/>
              <a:t>Coming Soon from World Travel, Inc.</a:t>
            </a:r>
          </a:p>
        </p:txBody>
      </p:sp>
      <p:pic>
        <p:nvPicPr>
          <p:cNvPr id="2050" name="Picture 2" descr="http://sanantoniobta.org/images/news/Convention2015_Logo_w_Date_Lo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711" y="8382000"/>
            <a:ext cx="2349757" cy="65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88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185083"/>
            <a:ext cx="7330881" cy="695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1" y="2646746"/>
            <a:ext cx="7162800" cy="3017794"/>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extBox 5"/>
          <p:cNvSpPr txBox="1"/>
          <p:nvPr/>
        </p:nvSpPr>
        <p:spPr>
          <a:xfrm>
            <a:off x="76201" y="2185081"/>
            <a:ext cx="6901354" cy="523220"/>
          </a:xfrm>
          <a:prstGeom prst="rect">
            <a:avLst/>
          </a:prstGeom>
          <a:noFill/>
        </p:spPr>
        <p:txBody>
          <a:bodyPr wrap="square" rtlCol="0">
            <a:spAutoFit/>
          </a:bodyPr>
          <a:lstStyle/>
          <a:p>
            <a:r>
              <a:rPr lang="en-US" sz="1400" dirty="0" smtClean="0"/>
              <a:t>Over 80 elective education sessions were offered over the course of the week, allowing attendees to explore specific topics within the travel industry.  </a:t>
            </a:r>
            <a:endParaRPr lang="en-US" sz="1400" dirty="0"/>
          </a:p>
        </p:txBody>
      </p:sp>
      <p:sp>
        <p:nvSpPr>
          <p:cNvPr id="16" name="TextBox 15"/>
          <p:cNvSpPr txBox="1"/>
          <p:nvPr/>
        </p:nvSpPr>
        <p:spPr>
          <a:xfrm>
            <a:off x="76201" y="2678315"/>
            <a:ext cx="7162800" cy="1538883"/>
          </a:xfrm>
          <a:prstGeom prst="rect">
            <a:avLst/>
          </a:prstGeom>
          <a:noFill/>
        </p:spPr>
        <p:txBody>
          <a:bodyPr wrap="square" rtlCol="0">
            <a:spAutoFit/>
          </a:bodyPr>
          <a:lstStyle/>
          <a:p>
            <a:r>
              <a:rPr lang="en-US" sz="1600" b="1" dirty="0" smtClean="0">
                <a:solidFill>
                  <a:schemeClr val="tx1">
                    <a:lumMod val="65000"/>
                    <a:lumOff val="35000"/>
                  </a:schemeClr>
                </a:solidFill>
              </a:rPr>
              <a:t>Third Education Session Notes:</a:t>
            </a:r>
          </a:p>
          <a:p>
            <a:endParaRPr lang="en-US" sz="1200" dirty="0" smtClean="0"/>
          </a:p>
          <a:p>
            <a:r>
              <a:rPr lang="en-US" sz="1200" dirty="0" smtClean="0"/>
              <a:t>Click inside  this text box and insert any notes you took on your third education session.</a:t>
            </a:r>
            <a:endParaRPr lang="en-US" dirty="0"/>
          </a:p>
          <a:p>
            <a:endParaRPr lang="en-US" dirty="0" smtClean="0"/>
          </a:p>
          <a:p>
            <a:endParaRPr lang="en-US" dirty="0"/>
          </a:p>
          <a:p>
            <a:endParaRPr lang="en-US" dirty="0"/>
          </a:p>
        </p:txBody>
      </p:sp>
      <p:sp>
        <p:nvSpPr>
          <p:cNvPr id="18" name="TextBox 17"/>
          <p:cNvSpPr txBox="1"/>
          <p:nvPr/>
        </p:nvSpPr>
        <p:spPr>
          <a:xfrm>
            <a:off x="381001" y="5905486"/>
            <a:ext cx="5134480" cy="1477328"/>
          </a:xfrm>
          <a:prstGeom prst="rect">
            <a:avLst/>
          </a:prstGeom>
          <a:noFill/>
        </p:spPr>
        <p:txBody>
          <a:bodyPr wrap="square" rtlCol="0">
            <a:spAutoFit/>
          </a:bodyPr>
          <a:lstStyle/>
          <a:p>
            <a:r>
              <a:rPr lang="en-US" dirty="0" smtClean="0"/>
              <a:t>Workshop 2 Notes:</a:t>
            </a:r>
          </a:p>
          <a:p>
            <a:endParaRPr lang="en-US" dirty="0"/>
          </a:p>
          <a:p>
            <a:endParaRPr lang="en-US" dirty="0" smtClean="0"/>
          </a:p>
          <a:p>
            <a:endParaRPr lang="en-US" dirty="0"/>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79"/>
            <a:ext cx="7330881" cy="2194560"/>
          </a:xfrm>
          <a:prstGeom prst="rect">
            <a:avLst/>
          </a:prstGeom>
        </p:spPr>
      </p:pic>
      <p:sp>
        <p:nvSpPr>
          <p:cNvPr id="12" name="Rectangle 11"/>
          <p:cNvSpPr/>
          <p:nvPr/>
        </p:nvSpPr>
        <p:spPr>
          <a:xfrm>
            <a:off x="84041" y="5791200"/>
            <a:ext cx="7162800" cy="3124200"/>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TextBox 12"/>
          <p:cNvSpPr txBox="1"/>
          <p:nvPr/>
        </p:nvSpPr>
        <p:spPr>
          <a:xfrm>
            <a:off x="76201" y="5791201"/>
            <a:ext cx="7162800" cy="1538883"/>
          </a:xfrm>
          <a:prstGeom prst="rect">
            <a:avLst/>
          </a:prstGeom>
          <a:noFill/>
        </p:spPr>
        <p:txBody>
          <a:bodyPr wrap="square" rtlCol="0">
            <a:spAutoFit/>
          </a:bodyPr>
          <a:lstStyle/>
          <a:p>
            <a:r>
              <a:rPr lang="en-US" sz="1600" b="1" dirty="0" smtClean="0">
                <a:solidFill>
                  <a:schemeClr val="tx1">
                    <a:lumMod val="65000"/>
                    <a:lumOff val="35000"/>
                  </a:schemeClr>
                </a:solidFill>
              </a:rPr>
              <a:t>Fourth Education Session Notes:</a:t>
            </a:r>
          </a:p>
          <a:p>
            <a:endParaRPr lang="en-US" sz="1200" dirty="0" smtClean="0"/>
          </a:p>
          <a:p>
            <a:r>
              <a:rPr lang="en-US" sz="1200" dirty="0" smtClean="0"/>
              <a:t>Click inside  this text box and insert any notes you took on your fourth education session.</a:t>
            </a:r>
            <a:endParaRPr lang="en-US" dirty="0"/>
          </a:p>
          <a:p>
            <a:endParaRPr lang="en-US" dirty="0" smtClean="0"/>
          </a:p>
          <a:p>
            <a:endParaRPr lang="en-US" dirty="0"/>
          </a:p>
          <a:p>
            <a:endParaRPr lang="en-US" dirty="0"/>
          </a:p>
        </p:txBody>
      </p:sp>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20</a:t>
            </a:fld>
            <a:endParaRPr lang="en-US" dirty="0"/>
          </a:p>
        </p:txBody>
      </p:sp>
      <p:sp>
        <p:nvSpPr>
          <p:cNvPr id="14" name="Rectangle 13"/>
          <p:cNvSpPr/>
          <p:nvPr/>
        </p:nvSpPr>
        <p:spPr>
          <a:xfrm rot="16200000">
            <a:off x="6348269" y="4442699"/>
            <a:ext cx="1603042" cy="3376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Tuesday</a:t>
            </a:r>
            <a:endParaRPr lang="en-US" dirty="0"/>
          </a:p>
        </p:txBody>
      </p:sp>
    </p:spTree>
    <p:extLst>
      <p:ext uri="{BB962C8B-B14F-4D97-AF65-F5344CB8AC3E}">
        <p14:creationId xmlns:p14="http://schemas.microsoft.com/office/powerpoint/2010/main" val="3585933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185083"/>
            <a:ext cx="7330881" cy="695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199" y="2336758"/>
            <a:ext cx="7124699" cy="6731042"/>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TextBox 15"/>
          <p:cNvSpPr txBox="1"/>
          <p:nvPr/>
        </p:nvSpPr>
        <p:spPr>
          <a:xfrm>
            <a:off x="76200" y="2328446"/>
            <a:ext cx="6828567" cy="338554"/>
          </a:xfrm>
          <a:prstGeom prst="rect">
            <a:avLst/>
          </a:prstGeom>
          <a:noFill/>
        </p:spPr>
        <p:txBody>
          <a:bodyPr wrap="square" rtlCol="0">
            <a:spAutoFit/>
          </a:bodyPr>
          <a:lstStyle/>
          <a:p>
            <a:r>
              <a:rPr lang="en-US" sz="1600" b="1" cap="all" dirty="0">
                <a:solidFill>
                  <a:schemeClr val="tx1">
                    <a:lumMod val="65000"/>
                    <a:lumOff val="35000"/>
                  </a:schemeClr>
                </a:solidFill>
                <a:effectLst>
                  <a:outerShdw blurRad="38100" dist="38100" dir="2700000" algn="tl">
                    <a:srgbClr val="000000">
                      <a:alpha val="43137"/>
                    </a:srgbClr>
                  </a:outerShdw>
                </a:effectLst>
              </a:rPr>
              <a:t>#Sharing 101 - Actionable Guidance for Corporate Travel Managers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79"/>
            <a:ext cx="7330881" cy="2194560"/>
          </a:xfrm>
          <a:prstGeom prst="rect">
            <a:avLst/>
          </a:prstGeom>
        </p:spPr>
      </p:pic>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21</a:t>
            </a:fld>
            <a:endParaRPr lang="en-US" dirty="0"/>
          </a:p>
        </p:txBody>
      </p:sp>
      <p:sp>
        <p:nvSpPr>
          <p:cNvPr id="19" name="Rectangle 18"/>
          <p:cNvSpPr/>
          <p:nvPr/>
        </p:nvSpPr>
        <p:spPr>
          <a:xfrm rot="16200000">
            <a:off x="6370277" y="3756898"/>
            <a:ext cx="1603042" cy="3376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Tuesday</a:t>
            </a:r>
            <a:endParaRPr lang="en-US" dirty="0"/>
          </a:p>
        </p:txBody>
      </p:sp>
      <p:sp>
        <p:nvSpPr>
          <p:cNvPr id="2" name="Rectangle 1"/>
          <p:cNvSpPr/>
          <p:nvPr/>
        </p:nvSpPr>
        <p:spPr>
          <a:xfrm>
            <a:off x="76200" y="2590800"/>
            <a:ext cx="7095597" cy="6809556"/>
          </a:xfrm>
          <a:prstGeom prst="rect">
            <a:avLst/>
          </a:prstGeom>
        </p:spPr>
        <p:txBody>
          <a:bodyPr wrap="square">
            <a:spAutoFit/>
          </a:bodyPr>
          <a:lstStyle/>
          <a:p>
            <a:r>
              <a:rPr lang="en-US" sz="1050" dirty="0" smtClean="0"/>
              <a:t>Mark </a:t>
            </a:r>
            <a:r>
              <a:rPr lang="en-US" sz="1050" dirty="0"/>
              <a:t>McCabe</a:t>
            </a:r>
          </a:p>
          <a:p>
            <a:r>
              <a:rPr lang="en-US" sz="1050" dirty="0"/>
              <a:t>Business Travel Lead, </a:t>
            </a:r>
            <a:r>
              <a:rPr lang="en-US" sz="1050" dirty="0" err="1"/>
              <a:t>Airbnb</a:t>
            </a:r>
            <a:endParaRPr lang="en-US" sz="1050" dirty="0"/>
          </a:p>
          <a:p>
            <a:r>
              <a:rPr lang="en-US" sz="1050" dirty="0"/>
              <a:t> </a:t>
            </a:r>
          </a:p>
          <a:p>
            <a:r>
              <a:rPr lang="en-US" sz="1050" dirty="0"/>
              <a:t>In this session, Mark McCabe of </a:t>
            </a:r>
            <a:r>
              <a:rPr lang="en-US" sz="1050" dirty="0" err="1"/>
              <a:t>Airbnb</a:t>
            </a:r>
            <a:r>
              <a:rPr lang="en-US" sz="1050" dirty="0"/>
              <a:t> provided insight into how the sharing economy works, why it works, and how </a:t>
            </a:r>
            <a:r>
              <a:rPr lang="en-US" sz="1050" dirty="0" err="1"/>
              <a:t>Airbnb</a:t>
            </a:r>
            <a:r>
              <a:rPr lang="en-US" sz="1050" dirty="0"/>
              <a:t> may gain popularity among business travelers.</a:t>
            </a:r>
          </a:p>
          <a:p>
            <a:r>
              <a:rPr lang="en-US" sz="1050" dirty="0">
                <a:solidFill>
                  <a:srgbClr val="00B050"/>
                </a:solidFill>
              </a:rPr>
              <a:t> </a:t>
            </a:r>
          </a:p>
          <a:p>
            <a:r>
              <a:rPr lang="en-US" sz="1200" b="1" dirty="0">
                <a:solidFill>
                  <a:srgbClr val="00B050"/>
                </a:solidFill>
              </a:rPr>
              <a:t>Sharing Economy</a:t>
            </a:r>
            <a:endParaRPr lang="en-US" sz="1200" dirty="0">
              <a:solidFill>
                <a:srgbClr val="00B050"/>
              </a:solidFill>
            </a:endParaRPr>
          </a:p>
          <a:p>
            <a:r>
              <a:rPr lang="en-US" sz="1050" dirty="0"/>
              <a:t>Also known as the </a:t>
            </a:r>
            <a:r>
              <a:rPr lang="en-US" sz="1050" b="1" dirty="0"/>
              <a:t>On-Demand Economy</a:t>
            </a:r>
            <a:r>
              <a:rPr lang="en-US" sz="1050" dirty="0"/>
              <a:t>, </a:t>
            </a:r>
            <a:r>
              <a:rPr lang="en-US" sz="1050" b="1" dirty="0"/>
              <a:t>Collaborative</a:t>
            </a:r>
            <a:r>
              <a:rPr lang="en-US" sz="1050" dirty="0"/>
              <a:t> </a:t>
            </a:r>
            <a:r>
              <a:rPr lang="en-US" sz="1050" b="1" dirty="0"/>
              <a:t>Consumption</a:t>
            </a:r>
            <a:r>
              <a:rPr lang="en-US" sz="1050" dirty="0"/>
              <a:t>, or </a:t>
            </a:r>
            <a:r>
              <a:rPr lang="en-US" sz="1050" b="1" dirty="0"/>
              <a:t>Peer-to-Peer</a:t>
            </a:r>
            <a:r>
              <a:rPr lang="en-US" sz="1050" dirty="0"/>
              <a:t> </a:t>
            </a:r>
            <a:r>
              <a:rPr lang="en-US" sz="1050" b="1" dirty="0"/>
              <a:t>Economy</a:t>
            </a:r>
            <a:r>
              <a:rPr lang="en-US" sz="1050" dirty="0"/>
              <a:t>, the Sharing Economy has really only hit the mainstream in the last 12 months. It is predicated on a few key tenants:</a:t>
            </a:r>
          </a:p>
          <a:p>
            <a:r>
              <a:rPr lang="en-US" sz="1050" dirty="0"/>
              <a:t> </a:t>
            </a:r>
          </a:p>
          <a:p>
            <a:pPr marL="171450" indent="-171450">
              <a:buFont typeface="Arial" panose="020B0604020202020204" pitchFamily="34" charset="0"/>
              <a:buChar char="•"/>
            </a:pPr>
            <a:r>
              <a:rPr lang="en-US" sz="1050" dirty="0"/>
              <a:t>A direct relationship between the buyer and seller (through an online conduit)</a:t>
            </a:r>
          </a:p>
          <a:p>
            <a:pPr marL="171450" indent="-171450">
              <a:buFont typeface="Arial" panose="020B0604020202020204" pitchFamily="34" charset="0"/>
              <a:buChar char="•"/>
            </a:pPr>
            <a:r>
              <a:rPr lang="en-US" sz="1050" dirty="0"/>
              <a:t>Reusing untapped resources and assets</a:t>
            </a:r>
          </a:p>
          <a:p>
            <a:pPr marL="171450" indent="-171450">
              <a:buFont typeface="Arial" panose="020B0604020202020204" pitchFamily="34" charset="0"/>
              <a:buChar char="•"/>
            </a:pPr>
            <a:r>
              <a:rPr lang="en-US" sz="1050" dirty="0"/>
              <a:t>Technology-enabled (for payments, reviews, and scalability)</a:t>
            </a:r>
          </a:p>
          <a:p>
            <a:pPr marL="171450" indent="-171450">
              <a:buFont typeface="Arial" panose="020B0604020202020204" pitchFamily="34" charset="0"/>
              <a:buChar char="•"/>
            </a:pPr>
            <a:r>
              <a:rPr lang="en-US" sz="1050" dirty="0"/>
              <a:t>Reputation and Reviews (to qualify and select who to buy and sell with; once you depended upon a brand to determine the quality of your product; now you depend on the reviews of others. McCabe makes the analogy of this being similar to “Ask the Audience” on </a:t>
            </a:r>
            <a:r>
              <a:rPr lang="en-US" sz="1050" i="1" dirty="0"/>
              <a:t>Who Wants to be a Millionaire</a:t>
            </a:r>
            <a:r>
              <a:rPr lang="en-US" sz="1050" dirty="0"/>
              <a:t>, which is statistically more reliable than “Phone a Friend.”</a:t>
            </a:r>
          </a:p>
          <a:p>
            <a:r>
              <a:rPr lang="en-US" sz="1050" dirty="0"/>
              <a:t> </a:t>
            </a:r>
          </a:p>
          <a:p>
            <a:r>
              <a:rPr lang="en-US" sz="1050" dirty="0"/>
              <a:t>The Sharing Economy is impacting all sorts of industries, including transportation, professional services, personal services, leisure, and </a:t>
            </a:r>
            <a:r>
              <a:rPr lang="en-US" sz="1050" dirty="0" smtClean="0"/>
              <a:t>more</a:t>
            </a:r>
            <a:r>
              <a:rPr lang="en-US" sz="1050" dirty="0"/>
              <a:t>. 17 Sharing Economy companies are valued at over 1 billion dollars, and over 15 billion dollars of investment have </a:t>
            </a:r>
            <a:r>
              <a:rPr lang="en-US" sz="1050" dirty="0" smtClean="0"/>
              <a:t>gone </a:t>
            </a:r>
            <a:r>
              <a:rPr lang="en-US" sz="1050" dirty="0"/>
              <a:t>into the Sharing Economy. Everything about the business is tracked, from user growth to engagement, in order to create sustainable business practices.</a:t>
            </a:r>
          </a:p>
          <a:p>
            <a:r>
              <a:rPr lang="en-US" sz="1050" dirty="0"/>
              <a:t> </a:t>
            </a:r>
          </a:p>
          <a:p>
            <a:r>
              <a:rPr lang="en-US" sz="1200" b="1" dirty="0">
                <a:solidFill>
                  <a:srgbClr val="00B050"/>
                </a:solidFill>
              </a:rPr>
              <a:t>Access vs. Ownership</a:t>
            </a:r>
            <a:endParaRPr lang="en-US" sz="1200" dirty="0">
              <a:solidFill>
                <a:srgbClr val="00B050"/>
              </a:solidFill>
            </a:endParaRPr>
          </a:p>
          <a:p>
            <a:r>
              <a:rPr lang="en-US" sz="1050" dirty="0"/>
              <a:t>McCabe posits that several things account for the Share Economy boom, and the transition of popular consumption philosophy.</a:t>
            </a:r>
          </a:p>
          <a:p>
            <a:r>
              <a:rPr lang="en-US" sz="1050" dirty="0"/>
              <a:t> </a:t>
            </a:r>
          </a:p>
          <a:p>
            <a:pPr lvl="1"/>
            <a:r>
              <a:rPr lang="en-US" sz="1050" b="1" u="sng" dirty="0"/>
              <a:t>Economics</a:t>
            </a:r>
            <a:r>
              <a:rPr lang="en-US" sz="1050" dirty="0"/>
              <a:t>: Economic situations around the world have change peoples’ attitudes toward consumption.</a:t>
            </a:r>
          </a:p>
          <a:p>
            <a:pPr lvl="1"/>
            <a:r>
              <a:rPr lang="en-US" sz="1050" b="1" u="sng" dirty="0"/>
              <a:t>Experiences</a:t>
            </a:r>
            <a:r>
              <a:rPr lang="en-US" sz="1050" dirty="0"/>
              <a:t>: People are beginning to place more value on </a:t>
            </a:r>
            <a:r>
              <a:rPr lang="en-US" sz="1050" dirty="0" smtClean="0"/>
              <a:t>experiences gained </a:t>
            </a:r>
            <a:r>
              <a:rPr lang="en-US" sz="1050" dirty="0"/>
              <a:t>in life than on the things </a:t>
            </a:r>
            <a:r>
              <a:rPr lang="en-US" sz="1050" dirty="0" smtClean="0"/>
              <a:t>owned.</a:t>
            </a:r>
            <a:endParaRPr lang="en-US" sz="1050" dirty="0"/>
          </a:p>
          <a:p>
            <a:pPr lvl="1"/>
            <a:r>
              <a:rPr lang="en-US" sz="1050" b="1" u="sng" dirty="0"/>
              <a:t>Independence</a:t>
            </a:r>
            <a:r>
              <a:rPr lang="en-US" sz="1050" dirty="0"/>
              <a:t>: There is an increasing desire to self-manage and not be reliant on others.</a:t>
            </a:r>
          </a:p>
          <a:p>
            <a:pPr lvl="1"/>
            <a:r>
              <a:rPr lang="en-US" sz="1050" b="1" u="sng" dirty="0"/>
              <a:t>Hatred of Waste</a:t>
            </a:r>
            <a:r>
              <a:rPr lang="en-US" sz="1050" dirty="0"/>
              <a:t>: New generations recognize effects on environment</a:t>
            </a:r>
          </a:p>
          <a:p>
            <a:pPr lvl="1"/>
            <a:r>
              <a:rPr lang="en-US" sz="1050" b="1" u="sng" dirty="0"/>
              <a:t>Technology</a:t>
            </a:r>
            <a:r>
              <a:rPr lang="en-US" sz="1050" dirty="0"/>
              <a:t>: New developments are enabling new and innovative commerce.</a:t>
            </a:r>
          </a:p>
          <a:p>
            <a:r>
              <a:rPr lang="en-US" sz="1050" dirty="0"/>
              <a:t> </a:t>
            </a:r>
            <a:endParaRPr lang="en-US" sz="1050" dirty="0">
              <a:solidFill>
                <a:srgbClr val="00B050"/>
              </a:solidFill>
            </a:endParaRPr>
          </a:p>
          <a:p>
            <a:r>
              <a:rPr lang="en-US" sz="1200" b="1" dirty="0">
                <a:solidFill>
                  <a:srgbClr val="00B050"/>
                </a:solidFill>
              </a:rPr>
              <a:t>The Internet</a:t>
            </a:r>
            <a:endParaRPr lang="en-US" sz="1200" dirty="0">
              <a:solidFill>
                <a:srgbClr val="00B050"/>
              </a:solidFill>
            </a:endParaRPr>
          </a:p>
          <a:p>
            <a:r>
              <a:rPr lang="en-US" sz="1050" dirty="0"/>
              <a:t>The first generation of internet companies simply moved what was available in brick-and-mortar to </a:t>
            </a:r>
            <a:r>
              <a:rPr lang="en-US" sz="1050" i="1" dirty="0"/>
              <a:t>also</a:t>
            </a:r>
            <a:r>
              <a:rPr lang="en-US" sz="1050" dirty="0"/>
              <a:t> be available via the internet. But now, “companies are reinventing how we interact with each other and how we manage goods and </a:t>
            </a:r>
            <a:r>
              <a:rPr lang="en-US" sz="1050" dirty="0" smtClean="0"/>
              <a:t>services</a:t>
            </a:r>
            <a:r>
              <a:rPr lang="en-US" sz="1050" dirty="0"/>
              <a:t>.” Intermediaries are being eliminated, and direct person-to-person consumption is becoming more </a:t>
            </a:r>
            <a:r>
              <a:rPr lang="en-US" sz="1050" dirty="0" smtClean="0"/>
              <a:t>prevalent.</a:t>
            </a:r>
            <a:br>
              <a:rPr lang="en-US" sz="1050" dirty="0" smtClean="0"/>
            </a:br>
            <a:r>
              <a:rPr lang="en-US" sz="1050" dirty="0" smtClean="0"/>
              <a:t/>
            </a:r>
            <a:br>
              <a:rPr lang="en-US" sz="1050" dirty="0" smtClean="0"/>
            </a:br>
            <a:r>
              <a:rPr lang="en-US" sz="1200" b="1" dirty="0" err="1">
                <a:solidFill>
                  <a:srgbClr val="00B050"/>
                </a:solidFill>
              </a:rPr>
              <a:t>Airbnb</a:t>
            </a:r>
            <a:endParaRPr lang="en-US" sz="1200" dirty="0">
              <a:solidFill>
                <a:srgbClr val="00B050"/>
              </a:solidFill>
            </a:endParaRPr>
          </a:p>
          <a:p>
            <a:r>
              <a:rPr lang="en-US" sz="1050" dirty="0"/>
              <a:t>“I’ll do my best not to sell it too much,” says McCabe, as he begins to explain how </a:t>
            </a:r>
            <a:r>
              <a:rPr lang="en-US" sz="1050" dirty="0" err="1"/>
              <a:t>Airbnb</a:t>
            </a:r>
            <a:r>
              <a:rPr lang="en-US" sz="1050" dirty="0"/>
              <a:t> is navigating these market shifts. The company started when its founders needed to pay rent. They had $700 in the bank and needed $1100 to make rent</a:t>
            </a:r>
            <a:r>
              <a:rPr lang="en-US" sz="1050" dirty="0" smtClean="0"/>
              <a:t>.</a:t>
            </a:r>
            <a:endParaRPr lang="en-US" sz="1050" dirty="0"/>
          </a:p>
          <a:p>
            <a:r>
              <a:rPr lang="en-US" sz="1050" dirty="0"/>
              <a:t> </a:t>
            </a:r>
          </a:p>
        </p:txBody>
      </p:sp>
    </p:spTree>
    <p:extLst>
      <p:ext uri="{BB962C8B-B14F-4D97-AF65-F5344CB8AC3E}">
        <p14:creationId xmlns:p14="http://schemas.microsoft.com/office/powerpoint/2010/main" val="1723071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7330881" cy="9144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50759"/>
            <a:ext cx="7162800" cy="9017041"/>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22</a:t>
            </a:fld>
            <a:endParaRPr lang="en-US" dirty="0"/>
          </a:p>
        </p:txBody>
      </p:sp>
      <p:sp>
        <p:nvSpPr>
          <p:cNvPr id="19" name="Rectangle 18"/>
          <p:cNvSpPr/>
          <p:nvPr/>
        </p:nvSpPr>
        <p:spPr>
          <a:xfrm rot="16200000">
            <a:off x="6348269" y="4442699"/>
            <a:ext cx="1603042" cy="3376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Tuesday</a:t>
            </a:r>
            <a:endParaRPr lang="en-US" dirty="0"/>
          </a:p>
        </p:txBody>
      </p:sp>
      <p:sp>
        <p:nvSpPr>
          <p:cNvPr id="2" name="Rectangle 1"/>
          <p:cNvSpPr/>
          <p:nvPr/>
        </p:nvSpPr>
        <p:spPr>
          <a:xfrm>
            <a:off x="132566" y="152400"/>
            <a:ext cx="6877833" cy="8979381"/>
          </a:xfrm>
          <a:prstGeom prst="rect">
            <a:avLst/>
          </a:prstGeom>
        </p:spPr>
        <p:txBody>
          <a:bodyPr wrap="square">
            <a:spAutoFit/>
          </a:bodyPr>
          <a:lstStyle/>
          <a:p>
            <a:r>
              <a:rPr lang="en-US" sz="1050" dirty="0" smtClean="0"/>
              <a:t>“</a:t>
            </a:r>
            <a:r>
              <a:rPr lang="en-US" sz="1050" dirty="0"/>
              <a:t>They </a:t>
            </a:r>
            <a:r>
              <a:rPr lang="en-US" sz="1050" dirty="0" smtClean="0"/>
              <a:t>had </a:t>
            </a:r>
            <a:r>
              <a:rPr lang="en-US" sz="1050" dirty="0"/>
              <a:t>a math problem.” So they rented their apartment </a:t>
            </a:r>
            <a:r>
              <a:rPr lang="en-US" sz="1050" dirty="0" smtClean="0"/>
              <a:t>to </a:t>
            </a:r>
            <a:r>
              <a:rPr lang="en-US" sz="1050" dirty="0"/>
              <a:t>some designers in town for a conference, and showed </a:t>
            </a:r>
            <a:r>
              <a:rPr lang="en-US" sz="1050" dirty="0" smtClean="0"/>
              <a:t>them around </a:t>
            </a:r>
            <a:r>
              <a:rPr lang="en-US" sz="1050" dirty="0"/>
              <a:t>the city. That’s how </a:t>
            </a:r>
            <a:r>
              <a:rPr lang="en-US" sz="1050" dirty="0" err="1"/>
              <a:t>Airbnb</a:t>
            </a:r>
            <a:r>
              <a:rPr lang="en-US" sz="1050" dirty="0"/>
              <a:t> began. Now they have over 1.5 million listings in over 34,000 cities worldwide.</a:t>
            </a:r>
          </a:p>
          <a:p>
            <a:r>
              <a:rPr lang="en-US" sz="1050" dirty="0"/>
              <a:t> </a:t>
            </a:r>
          </a:p>
          <a:p>
            <a:r>
              <a:rPr lang="en-US" sz="1200" b="1" dirty="0">
                <a:solidFill>
                  <a:srgbClr val="00B050"/>
                </a:solidFill>
              </a:rPr>
              <a:t>Government Relations</a:t>
            </a:r>
            <a:endParaRPr lang="en-US" sz="1200" dirty="0">
              <a:solidFill>
                <a:srgbClr val="00B050"/>
              </a:solidFill>
            </a:endParaRPr>
          </a:p>
          <a:p>
            <a:r>
              <a:rPr lang="en-US" sz="1050" dirty="0"/>
              <a:t>In one year, </a:t>
            </a:r>
            <a:r>
              <a:rPr lang="en-US" sz="1050" dirty="0" err="1"/>
              <a:t>Airbnb</a:t>
            </a:r>
            <a:r>
              <a:rPr lang="en-US" sz="1050" dirty="0"/>
              <a:t> contributed an estimated $240 million to the Parisian economy by distributing tourism dollars across diverse neighborhoods. “70% of </a:t>
            </a:r>
            <a:r>
              <a:rPr lang="en-US" sz="1050" dirty="0" err="1"/>
              <a:t>Airbnb</a:t>
            </a:r>
            <a:r>
              <a:rPr lang="en-US" sz="1050" dirty="0"/>
              <a:t> properties are located outside the main hotel districts in Paris.” Governments are recognizing the possible benefits of harnessing these travel dollars, and are beginning to address problems issues like regulations and implementing hospitality taxes on </a:t>
            </a:r>
            <a:r>
              <a:rPr lang="en-US" sz="1050" dirty="0" err="1"/>
              <a:t>Airbnb</a:t>
            </a:r>
            <a:r>
              <a:rPr lang="en-US" sz="1050" dirty="0"/>
              <a:t> renters. </a:t>
            </a:r>
            <a:r>
              <a:rPr lang="en-US" sz="1050" dirty="0" err="1"/>
              <a:t>Airbnb</a:t>
            </a:r>
            <a:r>
              <a:rPr lang="en-US" sz="1050" dirty="0"/>
              <a:t> works with cities to make sure that hosts are compliant and they pay occupancy tax if they’re permitted to.</a:t>
            </a:r>
          </a:p>
          <a:p>
            <a:r>
              <a:rPr lang="en-US" sz="1050" dirty="0"/>
              <a:t> </a:t>
            </a:r>
          </a:p>
          <a:p>
            <a:r>
              <a:rPr lang="en-US" sz="1200" b="1" dirty="0">
                <a:solidFill>
                  <a:srgbClr val="00B050"/>
                </a:solidFill>
              </a:rPr>
              <a:t>Business Travel and the Sharing Economy</a:t>
            </a:r>
            <a:endParaRPr lang="en-US" sz="1200" dirty="0">
              <a:solidFill>
                <a:srgbClr val="00B050"/>
              </a:solidFill>
            </a:endParaRPr>
          </a:p>
          <a:p>
            <a:r>
              <a:rPr lang="en-US" sz="1050" dirty="0"/>
              <a:t>Ralph </a:t>
            </a:r>
            <a:r>
              <a:rPr lang="en-US" sz="1050" dirty="0" err="1"/>
              <a:t>Colunga</a:t>
            </a:r>
            <a:r>
              <a:rPr lang="en-US" sz="1050" dirty="0"/>
              <a:t>, Senior Director of Travel for Concur, was the impetus for creating a business interaction for </a:t>
            </a:r>
            <a:r>
              <a:rPr lang="en-US" sz="1050" dirty="0" err="1"/>
              <a:t>Airbnb</a:t>
            </a:r>
            <a:r>
              <a:rPr lang="en-US" sz="1050" dirty="0"/>
              <a:t>. “We have no visibility into what’s going on with our employees on </a:t>
            </a:r>
            <a:r>
              <a:rPr lang="en-US" sz="1050" dirty="0" err="1"/>
              <a:t>Airbnb</a:t>
            </a:r>
            <a:r>
              <a:rPr lang="en-US" sz="1050" dirty="0"/>
              <a:t>, so we can’t </a:t>
            </a:r>
            <a:r>
              <a:rPr lang="en-US" sz="1050" dirty="0" err="1"/>
              <a:t>promot</a:t>
            </a:r>
            <a:r>
              <a:rPr lang="en-US" sz="1050" dirty="0"/>
              <a:t> you,” he said. They then worked out a way to approach this problem, creating an interface through </a:t>
            </a:r>
            <a:r>
              <a:rPr lang="en-US" sz="1050" dirty="0" err="1"/>
              <a:t>TripLink</a:t>
            </a:r>
            <a:r>
              <a:rPr lang="en-US" sz="1050" dirty="0"/>
              <a:t> that allows </a:t>
            </a:r>
            <a:r>
              <a:rPr lang="en-US" sz="1050" dirty="0" err="1"/>
              <a:t>Airbnb</a:t>
            </a:r>
            <a:r>
              <a:rPr lang="en-US" sz="1050" dirty="0"/>
              <a:t> rentals to be recorded, tracked and expensed through Concur.</a:t>
            </a:r>
          </a:p>
          <a:p>
            <a:r>
              <a:rPr lang="en-US" sz="1050" dirty="0"/>
              <a:t> </a:t>
            </a:r>
          </a:p>
          <a:p>
            <a:r>
              <a:rPr lang="en-US" sz="1200" b="1" dirty="0">
                <a:solidFill>
                  <a:srgbClr val="00B050"/>
                </a:solidFill>
              </a:rPr>
              <a:t>Business Travelers and the Sharing Economy</a:t>
            </a:r>
            <a:endParaRPr lang="en-US" sz="1200" dirty="0">
              <a:solidFill>
                <a:srgbClr val="00B050"/>
              </a:solidFill>
            </a:endParaRPr>
          </a:p>
          <a:p>
            <a:r>
              <a:rPr lang="en-US" sz="1050" dirty="0"/>
              <a:t>When a business trip extends beyond a few days, </a:t>
            </a:r>
            <a:r>
              <a:rPr lang="en-US" sz="1050" dirty="0" err="1"/>
              <a:t>Airbnb</a:t>
            </a:r>
            <a:r>
              <a:rPr lang="en-US" sz="1050" dirty="0"/>
              <a:t> argues that there are major amenities that can be gained by </a:t>
            </a:r>
            <a:r>
              <a:rPr lang="en-US" sz="1050" dirty="0" smtClean="0"/>
              <a:t>staying in a home instead of a </a:t>
            </a:r>
            <a:r>
              <a:rPr lang="en-US" sz="1050" dirty="0"/>
              <a:t>hotel. Travelers can wash their clothes and prepare their own dinners. They can feel “at home” or a little more comfortable while on the road. And they can interact with the local culture more easily.</a:t>
            </a:r>
          </a:p>
          <a:p>
            <a:r>
              <a:rPr lang="en-US" sz="1050" dirty="0"/>
              <a:t> </a:t>
            </a:r>
          </a:p>
          <a:p>
            <a:r>
              <a:rPr lang="en-US" sz="1200" b="1" dirty="0">
                <a:solidFill>
                  <a:srgbClr val="00B050"/>
                </a:solidFill>
              </a:rPr>
              <a:t>Travel Manager Concerns</a:t>
            </a:r>
            <a:endParaRPr lang="en-US" sz="1200" dirty="0">
              <a:solidFill>
                <a:srgbClr val="00B050"/>
              </a:solidFill>
            </a:endParaRPr>
          </a:p>
          <a:p>
            <a:r>
              <a:rPr lang="en-US" sz="1050" dirty="0" err="1"/>
              <a:t>Airbnb</a:t>
            </a:r>
            <a:r>
              <a:rPr lang="en-US" sz="1050" dirty="0"/>
              <a:t> is beginning to listen to travel manager </a:t>
            </a:r>
            <a:r>
              <a:rPr lang="en-US" sz="1050" dirty="0" smtClean="0"/>
              <a:t>concerns and questions </a:t>
            </a:r>
            <a:r>
              <a:rPr lang="en-US" sz="1050" dirty="0"/>
              <a:t>about their product.</a:t>
            </a:r>
          </a:p>
          <a:p>
            <a:pPr lvl="1"/>
            <a:r>
              <a:rPr lang="en-US" sz="1050" b="1" dirty="0"/>
              <a:t>Technology</a:t>
            </a:r>
            <a:r>
              <a:rPr lang="en-US" sz="1050" dirty="0"/>
              <a:t> - </a:t>
            </a:r>
            <a:r>
              <a:rPr lang="en-US" sz="1050" dirty="0" err="1" smtClean="0"/>
              <a:t>Airbnb</a:t>
            </a:r>
            <a:r>
              <a:rPr lang="en-US" sz="1050" dirty="0" smtClean="0"/>
              <a:t> </a:t>
            </a:r>
            <a:r>
              <a:rPr lang="en-US" sz="1050" dirty="0" smtClean="0"/>
              <a:t>features </a:t>
            </a:r>
            <a:r>
              <a:rPr lang="en-US" sz="1050" dirty="0" smtClean="0"/>
              <a:t>a </a:t>
            </a:r>
            <a:r>
              <a:rPr lang="en-US" sz="1050" dirty="0"/>
              <a:t>beautiful interface that incorporates reviews and ratings, and is mobile-friendly.</a:t>
            </a:r>
          </a:p>
          <a:p>
            <a:pPr lvl="1"/>
            <a:r>
              <a:rPr lang="en-US" sz="1050" b="1" dirty="0"/>
              <a:t>Duty of Care/Risk Management </a:t>
            </a:r>
            <a:r>
              <a:rPr lang="en-US" sz="1050" dirty="0"/>
              <a:t>- </a:t>
            </a:r>
            <a:r>
              <a:rPr lang="en-US" sz="1050" dirty="0" err="1" smtClean="0"/>
              <a:t>Airbnb</a:t>
            </a:r>
            <a:r>
              <a:rPr lang="en-US" sz="1050" dirty="0" smtClean="0"/>
              <a:t> </a:t>
            </a:r>
            <a:r>
              <a:rPr lang="en-US" sz="1050" dirty="0"/>
              <a:t>has just released dashboards for duty of care tracking that can be incorporated with International SOS data. Additionally, </a:t>
            </a:r>
            <a:r>
              <a:rPr lang="en-US" sz="1050" dirty="0" err="1"/>
              <a:t>Airbnb</a:t>
            </a:r>
            <a:r>
              <a:rPr lang="en-US" sz="1050" dirty="0"/>
              <a:t> has two different insurance </a:t>
            </a:r>
            <a:r>
              <a:rPr lang="en-US" sz="1050" dirty="0" smtClean="0"/>
              <a:t>coverage programs: </a:t>
            </a:r>
            <a:r>
              <a:rPr lang="en-US" sz="1050" dirty="0"/>
              <a:t>one is for damage to the property, and one is for the traveler’s insurance.</a:t>
            </a:r>
          </a:p>
          <a:p>
            <a:pPr lvl="1"/>
            <a:r>
              <a:rPr lang="en-US" sz="1050" b="1" dirty="0"/>
              <a:t>Cost Savings/Compliance </a:t>
            </a:r>
            <a:r>
              <a:rPr lang="en-US" sz="1050" dirty="0"/>
              <a:t>- Dashboards give full visibility into spend, and integration with Concur allows tracking of what’s being booked and whether or not it’s saving money. McCabe says that staying at an </a:t>
            </a:r>
            <a:r>
              <a:rPr lang="en-US" sz="1050" dirty="0" err="1"/>
              <a:t>Airbnb</a:t>
            </a:r>
            <a:r>
              <a:rPr lang="en-US" sz="1050" dirty="0"/>
              <a:t> saves an average of 37%, and that the average stay in an </a:t>
            </a:r>
            <a:r>
              <a:rPr lang="en-US" sz="1050" dirty="0" err="1"/>
              <a:t>Airbnb</a:t>
            </a:r>
            <a:r>
              <a:rPr lang="en-US" sz="1050" dirty="0"/>
              <a:t> is twice as long as hotel stays.</a:t>
            </a:r>
          </a:p>
          <a:p>
            <a:pPr lvl="1"/>
            <a:r>
              <a:rPr lang="en-US" sz="1050" b="1" dirty="0"/>
              <a:t>Employee Experience </a:t>
            </a:r>
            <a:r>
              <a:rPr lang="en-US" sz="1050" dirty="0"/>
              <a:t>- As </a:t>
            </a:r>
            <a:r>
              <a:rPr lang="en-US" sz="1050" dirty="0" err="1"/>
              <a:t>Airbnb</a:t>
            </a:r>
            <a:r>
              <a:rPr lang="en-US" sz="1050" dirty="0"/>
              <a:t> begins to accrue feedback from corporations, they find that users are very satisfied with the experience. Whether or not it’s caused by mitigated expectations, certain studies say that travelers rate </a:t>
            </a:r>
            <a:r>
              <a:rPr lang="en-US" sz="1050" dirty="0" err="1"/>
              <a:t>Airbnb</a:t>
            </a:r>
            <a:r>
              <a:rPr lang="en-US" sz="1050" dirty="0"/>
              <a:t> stays at 4.72 stars, versus 4.04 stars for hotel stays.</a:t>
            </a:r>
          </a:p>
          <a:p>
            <a:r>
              <a:rPr lang="en-US" sz="1050" dirty="0"/>
              <a:t> </a:t>
            </a:r>
          </a:p>
          <a:p>
            <a:r>
              <a:rPr lang="en-US" sz="1200" b="1" dirty="0">
                <a:solidFill>
                  <a:srgbClr val="00B050"/>
                </a:solidFill>
              </a:rPr>
              <a:t>The Details</a:t>
            </a:r>
            <a:endParaRPr lang="en-US" sz="1200" dirty="0">
              <a:solidFill>
                <a:srgbClr val="00B050"/>
              </a:solidFill>
            </a:endParaRPr>
          </a:p>
          <a:p>
            <a:r>
              <a:rPr lang="en-US" sz="1050" dirty="0"/>
              <a:t>McCabe fielded a wide variety of questions.  Here’s the takeaway:</a:t>
            </a:r>
          </a:p>
          <a:p>
            <a:pPr marL="228600" indent="-228600">
              <a:buFont typeface="Wingdings" panose="05000000000000000000" pitchFamily="2" charset="2"/>
              <a:buChar char="q"/>
            </a:pPr>
            <a:r>
              <a:rPr lang="en-US" sz="1200" dirty="0" err="1"/>
              <a:t>Airbnb</a:t>
            </a:r>
            <a:r>
              <a:rPr lang="en-US" sz="1200" dirty="0"/>
              <a:t> integrates with Concur </a:t>
            </a:r>
            <a:r>
              <a:rPr lang="en-US" sz="1200" dirty="0" err="1"/>
              <a:t>TripLink</a:t>
            </a:r>
            <a:r>
              <a:rPr lang="en-US" sz="1200" dirty="0"/>
              <a:t>. </a:t>
            </a:r>
            <a:r>
              <a:rPr lang="en-US" sz="1200" dirty="0" smtClean="0"/>
              <a:t>Itineraries are </a:t>
            </a:r>
            <a:r>
              <a:rPr lang="en-US" sz="1200" dirty="0"/>
              <a:t>sent to Concur Travel, </a:t>
            </a:r>
            <a:r>
              <a:rPr lang="en-US" sz="1200" dirty="0" smtClean="0"/>
              <a:t>receipts to Concur </a:t>
            </a:r>
            <a:r>
              <a:rPr lang="en-US" sz="1200" dirty="0"/>
              <a:t>Expense.</a:t>
            </a:r>
          </a:p>
          <a:p>
            <a:pPr marL="228600" indent="-228600">
              <a:buFont typeface="Wingdings" panose="05000000000000000000" pitchFamily="2" charset="2"/>
              <a:buChar char="q"/>
            </a:pPr>
            <a:r>
              <a:rPr lang="en-US" sz="1200" dirty="0"/>
              <a:t>Properties may be personally vetted by an </a:t>
            </a:r>
            <a:r>
              <a:rPr lang="en-US" sz="1200" dirty="0" err="1"/>
              <a:t>Airbnb</a:t>
            </a:r>
            <a:r>
              <a:rPr lang="en-US" sz="1200" dirty="0"/>
              <a:t> team member, but probably not. </a:t>
            </a:r>
            <a:r>
              <a:rPr lang="en-US" sz="1200" dirty="0" err="1"/>
              <a:t>Airbnb</a:t>
            </a:r>
            <a:r>
              <a:rPr lang="en-US" sz="1200" dirty="0"/>
              <a:t> monitors product quality through assessing the renter, and then through peer reviews. They provide a </a:t>
            </a:r>
            <a:r>
              <a:rPr lang="en-US" sz="1200" dirty="0" smtClean="0"/>
              <a:t>transparent </a:t>
            </a:r>
            <a:r>
              <a:rPr lang="en-US" sz="1200" dirty="0"/>
              <a:t>review process.</a:t>
            </a:r>
          </a:p>
          <a:p>
            <a:pPr marL="228600" indent="-228600">
              <a:buFont typeface="Wingdings" panose="05000000000000000000" pitchFamily="2" charset="2"/>
              <a:buChar char="q"/>
            </a:pPr>
            <a:r>
              <a:rPr lang="en-US" sz="1200" dirty="0"/>
              <a:t>They are actively looking at expanding into other corporate travel ecosystems, but currently can work with Concur and International SOS</a:t>
            </a:r>
          </a:p>
          <a:p>
            <a:pPr marL="228600" indent="-228600">
              <a:buFont typeface="Wingdings" panose="05000000000000000000" pitchFamily="2" charset="2"/>
              <a:buChar char="q"/>
            </a:pPr>
            <a:r>
              <a:rPr lang="en-US" sz="1200" dirty="0" err="1"/>
              <a:t>Airbnb</a:t>
            </a:r>
            <a:r>
              <a:rPr lang="en-US" sz="1200" dirty="0"/>
              <a:t> is especially popular with travelers looking for 6-7 night stays</a:t>
            </a:r>
          </a:p>
          <a:p>
            <a:pPr marL="228600" indent="-228600">
              <a:buFont typeface="Wingdings" panose="05000000000000000000" pitchFamily="2" charset="2"/>
              <a:buChar char="q"/>
            </a:pPr>
            <a:r>
              <a:rPr lang="en-US" sz="1200" dirty="0"/>
              <a:t>Hosts price themselves; there are no supplier agreements or </a:t>
            </a:r>
            <a:r>
              <a:rPr lang="en-US" sz="1200" dirty="0" smtClean="0"/>
              <a:t>negotiable rates, </a:t>
            </a:r>
            <a:r>
              <a:rPr lang="en-US" sz="1200" dirty="0"/>
              <a:t>although </a:t>
            </a:r>
            <a:r>
              <a:rPr lang="en-US" sz="1200" dirty="0" err="1"/>
              <a:t>Airbnb</a:t>
            </a:r>
            <a:r>
              <a:rPr lang="en-US" sz="1200" dirty="0"/>
              <a:t> may, in future, look at discounting the </a:t>
            </a:r>
            <a:r>
              <a:rPr lang="en-US" sz="1200" dirty="0" err="1"/>
              <a:t>Airbnb</a:t>
            </a:r>
            <a:r>
              <a:rPr lang="en-US" sz="1200" dirty="0"/>
              <a:t> management/service fee. Currently, low rates allow an average of estimated 25-50% savings over other lodging options.</a:t>
            </a:r>
          </a:p>
          <a:p>
            <a:pPr marL="228600" indent="-228600">
              <a:buFont typeface="Wingdings" panose="05000000000000000000" pitchFamily="2" charset="2"/>
              <a:buChar char="q"/>
            </a:pPr>
            <a:r>
              <a:rPr lang="en-US" sz="1200" dirty="0"/>
              <a:t>There is currently no loyalty program for </a:t>
            </a:r>
            <a:r>
              <a:rPr lang="en-US" sz="1200" dirty="0" err="1"/>
              <a:t>Airbnb</a:t>
            </a:r>
            <a:r>
              <a:rPr lang="en-US" sz="1200" dirty="0"/>
              <a:t>. Although it may be something they develop in the future, McCabe says, “People are using us for different reasons than when they book other hospitality locations. It’s not as important for us to incentivize.”</a:t>
            </a:r>
          </a:p>
          <a:p>
            <a:pPr marL="228600" indent="-228600">
              <a:buFont typeface="Wingdings" panose="05000000000000000000" pitchFamily="2" charset="2"/>
              <a:buChar char="q"/>
            </a:pPr>
            <a:r>
              <a:rPr lang="en-US" sz="1200" dirty="0"/>
              <a:t>Hosts set the check in/ check out time.</a:t>
            </a:r>
          </a:p>
          <a:p>
            <a:pPr marL="228600" indent="-228600">
              <a:buFont typeface="Wingdings" panose="05000000000000000000" pitchFamily="2" charset="2"/>
              <a:buChar char="q"/>
            </a:pPr>
            <a:r>
              <a:rPr lang="en-US" sz="1200" dirty="0" err="1"/>
              <a:t>Airbnb’s</a:t>
            </a:r>
            <a:r>
              <a:rPr lang="en-US" sz="1200" dirty="0"/>
              <a:t> Hospitality Team </a:t>
            </a:r>
            <a:r>
              <a:rPr lang="en-US" sz="1200" dirty="0" smtClean="0"/>
              <a:t>provide </a:t>
            </a:r>
            <a:r>
              <a:rPr lang="en-US" sz="1200" dirty="0"/>
              <a:t>hosts with pointers on how to become “</a:t>
            </a:r>
            <a:r>
              <a:rPr lang="en-US" sz="1200" dirty="0" err="1"/>
              <a:t>superhosts</a:t>
            </a:r>
            <a:r>
              <a:rPr lang="en-US" sz="1200" dirty="0"/>
              <a:t>”.</a:t>
            </a:r>
          </a:p>
          <a:p>
            <a:pPr marL="228600" indent="-228600">
              <a:buFont typeface="Wingdings" panose="05000000000000000000" pitchFamily="2" charset="2"/>
              <a:buChar char="q"/>
            </a:pPr>
            <a:r>
              <a:rPr lang="en-US" sz="1200" dirty="0"/>
              <a:t>The average age of an </a:t>
            </a:r>
            <a:r>
              <a:rPr lang="en-US" sz="1200" dirty="0" err="1"/>
              <a:t>Airbnb</a:t>
            </a:r>
            <a:r>
              <a:rPr lang="en-US" sz="1200" dirty="0"/>
              <a:t> guest is 36 years old.</a:t>
            </a:r>
          </a:p>
        </p:txBody>
      </p:sp>
    </p:spTree>
    <p:extLst>
      <p:ext uri="{BB962C8B-B14F-4D97-AF65-F5344CB8AC3E}">
        <p14:creationId xmlns:p14="http://schemas.microsoft.com/office/powerpoint/2010/main" val="1612394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242993" y="-3242990"/>
            <a:ext cx="829213" cy="7315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1" name="Rectangle 10"/>
          <p:cNvSpPr/>
          <p:nvPr/>
        </p:nvSpPr>
        <p:spPr>
          <a:xfrm rot="16200000">
            <a:off x="6348269" y="4442699"/>
            <a:ext cx="1603042" cy="3376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Tuesday</a:t>
            </a:r>
            <a:endParaRPr lang="en-US" dirty="0"/>
          </a:p>
        </p:txBody>
      </p:sp>
      <p:sp>
        <p:nvSpPr>
          <p:cNvPr id="12" name="Rectangle 11"/>
          <p:cNvSpPr/>
          <p:nvPr/>
        </p:nvSpPr>
        <p:spPr>
          <a:xfrm rot="5400000">
            <a:off x="-4586330" y="4557670"/>
            <a:ext cx="9126940" cy="4571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10" name="Picture 4" descr="Steve Wozni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72" y="152401"/>
            <a:ext cx="1616373" cy="1939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2133600"/>
            <a:ext cx="6921948" cy="3323987"/>
          </a:xfrm>
          <a:prstGeom prst="rect">
            <a:avLst/>
          </a:prstGeom>
        </p:spPr>
        <p:txBody>
          <a:bodyPr wrap="square">
            <a:spAutoFit/>
          </a:bodyPr>
          <a:lstStyle/>
          <a:p>
            <a:r>
              <a:rPr lang="en-US" sz="1050" dirty="0"/>
              <a:t>“I thought, ‘What do engineers do? They make all the things people didn’t have </a:t>
            </a:r>
            <a:r>
              <a:rPr lang="en-US" sz="1050" dirty="0" smtClean="0"/>
              <a:t>before</a:t>
            </a:r>
            <a:r>
              <a:rPr lang="en-US" sz="1050" dirty="0"/>
              <a:t>. Let’s make the world greater, and easier. And someday you’ll only have to work four days a week!” </a:t>
            </a:r>
            <a:endParaRPr lang="en-US" sz="1050" dirty="0" smtClean="0"/>
          </a:p>
          <a:p>
            <a:endParaRPr lang="en-US" sz="1050" dirty="0"/>
          </a:p>
          <a:p>
            <a:r>
              <a:rPr lang="en-US" sz="1050" dirty="0" smtClean="0"/>
              <a:t>As </a:t>
            </a:r>
            <a:r>
              <a:rPr lang="en-US" sz="1050" dirty="0"/>
              <a:t>the only one of three siblings who became an engineer (“I was good at </a:t>
            </a:r>
            <a:r>
              <a:rPr lang="en-US" sz="1050" dirty="0" smtClean="0"/>
              <a:t>math,”) </a:t>
            </a:r>
            <a:r>
              <a:rPr lang="en-US" sz="1050" dirty="0" err="1"/>
              <a:t>Woz</a:t>
            </a:r>
            <a:r>
              <a:rPr lang="en-US" sz="1050" dirty="0"/>
              <a:t> was a self-described “geeky kid” in his neighborhood. His adolescent friendship with Steve Jobs was an odd-couple pairing. </a:t>
            </a:r>
            <a:r>
              <a:rPr lang="en-US" sz="1050" dirty="0" smtClean="0"/>
              <a:t>“</a:t>
            </a:r>
            <a:r>
              <a:rPr lang="en-US" sz="1050" dirty="0"/>
              <a:t>Steve was more like a real hippie. I enjoyed </a:t>
            </a:r>
            <a:r>
              <a:rPr lang="en-US" sz="1050" dirty="0" smtClean="0"/>
              <a:t>hanging out </a:t>
            </a:r>
            <a:r>
              <a:rPr lang="en-US" sz="1050" dirty="0"/>
              <a:t>with real hippies but I could never be one of them. Steve walked around with bare feet. I had a job. I was so advanced, I didn’t need to worry about an income.”</a:t>
            </a:r>
          </a:p>
          <a:p>
            <a:r>
              <a:rPr lang="en-US" sz="1050" dirty="0"/>
              <a:t> </a:t>
            </a:r>
          </a:p>
          <a:p>
            <a:r>
              <a:rPr lang="en-US" sz="1050" dirty="0" err="1"/>
              <a:t>Woz</a:t>
            </a:r>
            <a:r>
              <a:rPr lang="en-US" sz="1050" dirty="0"/>
              <a:t> and Jobs struck up an unlikely friendship, discussing philosophies and world </a:t>
            </a:r>
            <a:r>
              <a:rPr lang="en-US" sz="1050" dirty="0" smtClean="0"/>
              <a:t>religions </a:t>
            </a:r>
            <a:r>
              <a:rPr lang="en-US" sz="1050" dirty="0"/>
              <a:t>but never really setting out a particular plan to revolutionize the computer industry. “He knew I could design anything, but we didn’t really sit down and discuss that sort of thing.” </a:t>
            </a:r>
          </a:p>
          <a:p>
            <a:r>
              <a:rPr lang="en-US" sz="1050" dirty="0"/>
              <a:t> </a:t>
            </a:r>
          </a:p>
          <a:p>
            <a:r>
              <a:rPr lang="en-US" sz="1050" dirty="0"/>
              <a:t>As a designer, </a:t>
            </a:r>
            <a:r>
              <a:rPr lang="en-US" sz="1050" dirty="0" err="1"/>
              <a:t>Woz</a:t>
            </a:r>
            <a:r>
              <a:rPr lang="en-US" sz="1050" dirty="0"/>
              <a:t> was intrigued by the possibilities in a computer. “The hardest part was input/output. How does a human being input things into a computer, and how do they get them out? I had zero money, and this had never been done before, so I had to use my own brain to figure them out.”</a:t>
            </a:r>
          </a:p>
          <a:p>
            <a:r>
              <a:rPr lang="en-US" sz="1050" dirty="0"/>
              <a:t> </a:t>
            </a:r>
          </a:p>
          <a:p>
            <a:r>
              <a:rPr lang="en-US" sz="1050" dirty="0"/>
              <a:t>That’s </a:t>
            </a:r>
            <a:r>
              <a:rPr lang="en-US" sz="1050" dirty="0" err="1"/>
              <a:t>Woz’s</a:t>
            </a:r>
            <a:r>
              <a:rPr lang="en-US" sz="1050" dirty="0"/>
              <a:t> secret, how he says he got to be </a:t>
            </a:r>
            <a:r>
              <a:rPr lang="en-US" sz="1050" dirty="0" smtClean="0"/>
              <a:t>good: </a:t>
            </a:r>
            <a:r>
              <a:rPr lang="en-US" sz="1050" dirty="0"/>
              <a:t>finding a problem that hadn’t even been conceived before, and using his own faculties to </a:t>
            </a:r>
            <a:r>
              <a:rPr lang="en-US" sz="1050" dirty="0" smtClean="0"/>
              <a:t>figure </a:t>
            </a:r>
            <a:r>
              <a:rPr lang="en-US" sz="1050" dirty="0"/>
              <a:t>it out. “I don’t have any guidance,” he says, when asked for advice in entrepreneurship and invention. “I wanted a computer. So when I saw the formula to build a good one that was affordable and fun, I was </a:t>
            </a:r>
            <a:r>
              <a:rPr lang="en-US" sz="1050" dirty="0" err="1"/>
              <a:t>gonna</a:t>
            </a:r>
            <a:r>
              <a:rPr lang="en-US" sz="1050" dirty="0"/>
              <a:t> build it whether it was worth anything or not.”</a:t>
            </a:r>
          </a:p>
        </p:txBody>
      </p:sp>
      <p:sp>
        <p:nvSpPr>
          <p:cNvPr id="3" name="Rectangle 2"/>
          <p:cNvSpPr/>
          <p:nvPr/>
        </p:nvSpPr>
        <p:spPr>
          <a:xfrm>
            <a:off x="4413474" y="914400"/>
            <a:ext cx="2804742" cy="415498"/>
          </a:xfrm>
          <a:prstGeom prst="rect">
            <a:avLst/>
          </a:prstGeom>
        </p:spPr>
        <p:txBody>
          <a:bodyPr wrap="square">
            <a:spAutoFit/>
          </a:bodyPr>
          <a:lstStyle/>
          <a:p>
            <a:r>
              <a:rPr lang="en-US" sz="1050" dirty="0"/>
              <a:t>Interviewed </a:t>
            </a:r>
            <a:r>
              <a:rPr lang="en-US" sz="1050" dirty="0" smtClean="0"/>
              <a:t>by: Nina Easton; Fortune Magazine</a:t>
            </a:r>
          </a:p>
          <a:p>
            <a:r>
              <a:rPr lang="en-US" sz="1050" dirty="0" smtClean="0"/>
              <a:t>Made Possible by: </a:t>
            </a:r>
            <a:endParaRPr lang="en-US" sz="1050" dirty="0"/>
          </a:p>
        </p:txBody>
      </p:sp>
      <p:sp>
        <p:nvSpPr>
          <p:cNvPr id="6" name="Rectangle 5"/>
          <p:cNvSpPr/>
          <p:nvPr/>
        </p:nvSpPr>
        <p:spPr>
          <a:xfrm>
            <a:off x="1828800" y="1295400"/>
            <a:ext cx="5169348" cy="823302"/>
          </a:xfrm>
          <a:prstGeom prst="rect">
            <a:avLst/>
          </a:prstGeom>
        </p:spPr>
        <p:txBody>
          <a:bodyPr wrap="square">
            <a:spAutoFit/>
          </a:bodyPr>
          <a:lstStyle/>
          <a:p>
            <a:r>
              <a:rPr lang="en-US" sz="1600" b="1" dirty="0"/>
              <a:t>S</a:t>
            </a:r>
            <a:r>
              <a:rPr lang="en-US" sz="1050" dirty="0"/>
              <a:t>teve Wozniak - or </a:t>
            </a:r>
            <a:r>
              <a:rPr lang="en-US" sz="1050" dirty="0" err="1"/>
              <a:t>Woz</a:t>
            </a:r>
            <a:r>
              <a:rPr lang="en-US" sz="1050" dirty="0"/>
              <a:t>, as he likes to be called - has always had the desire to make a difference. From a very young </a:t>
            </a:r>
            <a:r>
              <a:rPr lang="en-US" sz="1050" dirty="0" smtClean="0"/>
              <a:t>age </a:t>
            </a:r>
            <a:r>
              <a:rPr lang="en-US" sz="1050" dirty="0"/>
              <a:t>he watched his father, an electrical engineer at Lockheed, work on important designs for amazing machines. And young </a:t>
            </a:r>
            <a:r>
              <a:rPr lang="en-US" sz="1050" dirty="0" err="1"/>
              <a:t>Woz</a:t>
            </a:r>
            <a:r>
              <a:rPr lang="en-US" sz="1050" dirty="0"/>
              <a:t> thought, “I want to be that important to the world.”</a:t>
            </a:r>
          </a:p>
        </p:txBody>
      </p:sp>
      <p:sp>
        <p:nvSpPr>
          <p:cNvPr id="9" name="Rectangle 8"/>
          <p:cNvSpPr/>
          <p:nvPr/>
        </p:nvSpPr>
        <p:spPr>
          <a:xfrm>
            <a:off x="76200" y="6115883"/>
            <a:ext cx="7014571" cy="3000821"/>
          </a:xfrm>
          <a:prstGeom prst="rect">
            <a:avLst/>
          </a:prstGeom>
        </p:spPr>
        <p:txBody>
          <a:bodyPr wrap="square">
            <a:spAutoFit/>
          </a:bodyPr>
          <a:lstStyle/>
          <a:p>
            <a:r>
              <a:rPr lang="en-US" sz="1050" dirty="0" smtClean="0"/>
              <a:t>In </a:t>
            </a:r>
            <a:r>
              <a:rPr lang="en-US" sz="1050" dirty="0"/>
              <a:t>regards to travel, </a:t>
            </a:r>
            <a:r>
              <a:rPr lang="en-US" sz="1050" dirty="0" err="1"/>
              <a:t>Woz</a:t>
            </a:r>
            <a:r>
              <a:rPr lang="en-US" sz="1050" dirty="0"/>
              <a:t> benefited from his own contributions to technology. “I used to be my own travel agent. I had the paper flight guides.” He would examine the flight schedules and determine the best way to get from </a:t>
            </a:r>
            <a:r>
              <a:rPr lang="en-US" sz="1050" dirty="0" smtClean="0"/>
              <a:t>point A to </a:t>
            </a:r>
            <a:r>
              <a:rPr lang="en-US" sz="1050" dirty="0"/>
              <a:t>point </a:t>
            </a:r>
            <a:r>
              <a:rPr lang="en-US" sz="1050" dirty="0" smtClean="0"/>
              <a:t>B </a:t>
            </a:r>
            <a:r>
              <a:rPr lang="en-US" sz="1050" dirty="0"/>
              <a:t>on his own. But soon, there were computer programs to do that sort of thing. “Once a travel agent was able to use a computer to figure out my travel faster than I could do it on paper, I let it go.”</a:t>
            </a:r>
          </a:p>
          <a:p>
            <a:r>
              <a:rPr lang="en-US" sz="1050" dirty="0"/>
              <a:t> </a:t>
            </a:r>
          </a:p>
          <a:p>
            <a:r>
              <a:rPr lang="en-US" sz="1050" dirty="0" err="1"/>
              <a:t>Woz</a:t>
            </a:r>
            <a:r>
              <a:rPr lang="en-US" sz="1050" dirty="0"/>
              <a:t> then made a comment that many thought was a joke, but he meant completely honestly: “Travel makes you learn yourself. If one person travels once a year, they’re an expert on </a:t>
            </a:r>
            <a:r>
              <a:rPr lang="en-US" sz="1050" dirty="0" smtClean="0"/>
              <a:t>travel.” </a:t>
            </a:r>
            <a:r>
              <a:rPr lang="en-US" sz="1050" dirty="0"/>
              <a:t>It’s not surprising that the inventor of the personal computer sees the personal aspect of travel, despite the prevalent cynicism of the industry. Although he certainly recognizes the importance of </a:t>
            </a:r>
            <a:r>
              <a:rPr lang="en-US" sz="1050" dirty="0" smtClean="0"/>
              <a:t>business </a:t>
            </a:r>
            <a:r>
              <a:rPr lang="en-US" sz="1050" dirty="0"/>
              <a:t>travel. “You’ve got to globalize. Socialization is very important. The socialization aspect of business travel is going to continue, as well as pleasure and entertainment, as long as we can afford it.”</a:t>
            </a:r>
          </a:p>
          <a:p>
            <a:r>
              <a:rPr lang="en-US" sz="1050" dirty="0"/>
              <a:t> </a:t>
            </a:r>
          </a:p>
          <a:p>
            <a:r>
              <a:rPr lang="en-US" sz="1050" dirty="0"/>
              <a:t>After sharing that he recently traveled to Germany for the Segway Polo Championships, </a:t>
            </a:r>
            <a:r>
              <a:rPr lang="en-US" sz="1050" dirty="0" err="1"/>
              <a:t>Woz</a:t>
            </a:r>
            <a:r>
              <a:rPr lang="en-US" sz="1050" dirty="0"/>
              <a:t> highlights the importance of conveniences and personalization in the travel industry. He recognizes some innovations. “Why am I giving my license and credit card, and the hotel clerk is typing it into a computer? Check in with SPG and you have your room key sent right to your phone.” And, unsurprisingly, “I want to travel on the Quantum of the Seas one day. It’s a cruise ship that has 600 megahertz of bandwidth.”</a:t>
            </a:r>
          </a:p>
          <a:p>
            <a:r>
              <a:rPr lang="en-US" sz="1050" dirty="0"/>
              <a:t> </a:t>
            </a:r>
          </a:p>
          <a:p>
            <a:r>
              <a:rPr lang="en-US" sz="1050" dirty="0"/>
              <a:t>His final comment? </a:t>
            </a:r>
            <a:r>
              <a:rPr lang="en-US" sz="1050" dirty="0" smtClean="0"/>
              <a:t>“</a:t>
            </a:r>
            <a:r>
              <a:rPr lang="en-US" sz="1050" dirty="0"/>
              <a:t>TSA Pre changed my attitude toward the TSA, because I can actually smile at them now.”</a:t>
            </a:r>
          </a:p>
        </p:txBody>
      </p:sp>
      <p:sp>
        <p:nvSpPr>
          <p:cNvPr id="15" name="Rectangle 14"/>
          <p:cNvSpPr/>
          <p:nvPr/>
        </p:nvSpPr>
        <p:spPr>
          <a:xfrm>
            <a:off x="164652" y="5423848"/>
            <a:ext cx="6921948" cy="646331"/>
          </a:xfrm>
          <a:prstGeom prst="rect">
            <a:avLst/>
          </a:prstGeom>
        </p:spPr>
        <p:txBody>
          <a:bodyPr wrap="square">
            <a:spAutoFit/>
          </a:bodyPr>
          <a:lstStyle/>
          <a:p>
            <a:r>
              <a:rPr lang="en-US" b="1" dirty="0">
                <a:solidFill>
                  <a:schemeClr val="tx2">
                    <a:lumMod val="75000"/>
                  </a:schemeClr>
                </a:solidFill>
              </a:rPr>
              <a:t>The world has changed so much. Our whole industry had sprung out of young people getting together in clubs and sharing information.</a:t>
            </a:r>
          </a:p>
        </p:txBody>
      </p:sp>
      <p:sp>
        <p:nvSpPr>
          <p:cNvPr id="18" name="Rectangle 17"/>
          <p:cNvSpPr/>
          <p:nvPr/>
        </p:nvSpPr>
        <p:spPr>
          <a:xfrm>
            <a:off x="1828800" y="152400"/>
            <a:ext cx="5486400" cy="677108"/>
          </a:xfrm>
          <a:prstGeom prst="rect">
            <a:avLst/>
          </a:prstGeom>
        </p:spPr>
        <p:txBody>
          <a:bodyPr wrap="square">
            <a:spAutoFit/>
          </a:bodyPr>
          <a:lstStyle/>
          <a:p>
            <a:r>
              <a:rPr lang="en-US" sz="2000" b="1" dirty="0" smtClean="0">
                <a:latin typeface="Times New Roman" pitchFamily="18" charset="0"/>
                <a:cs typeface="Times New Roman" pitchFamily="18" charset="0"/>
              </a:rPr>
              <a:t>S T E V E   W O Z N I A K</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t>Designer, Inventor, and Visionary</a:t>
            </a:r>
            <a:endParaRPr lang="en-US" dirty="0"/>
          </a:p>
        </p:txBody>
      </p:sp>
      <p:sp>
        <p:nvSpPr>
          <p:cNvPr id="19" name="TextBox 18"/>
          <p:cNvSpPr txBox="1"/>
          <p:nvPr/>
        </p:nvSpPr>
        <p:spPr>
          <a:xfrm>
            <a:off x="1809537" y="1066800"/>
            <a:ext cx="3059258" cy="369332"/>
          </a:xfrm>
          <a:prstGeom prst="rect">
            <a:avLst/>
          </a:prstGeom>
          <a:noFill/>
        </p:spPr>
        <p:txBody>
          <a:bodyPr wrap="square" rtlCol="0">
            <a:spAutoFit/>
          </a:bodyPr>
          <a:lstStyle/>
          <a:p>
            <a:r>
              <a:rPr lang="en-US" b="1" dirty="0" smtClean="0"/>
              <a:t>Genius to the </a:t>
            </a:r>
            <a:r>
              <a:rPr lang="en-US" b="1" i="1" dirty="0" smtClean="0"/>
              <a:t>Macs</a:t>
            </a:r>
            <a:endParaRPr lang="en-US" b="1" i="1" dirty="0"/>
          </a:p>
        </p:txBody>
      </p:sp>
      <p:pic>
        <p:nvPicPr>
          <p:cNvPr id="2050" name="Picture 2" descr="http://www.brittenford.com/wp-content/uploads/2013/07/Concur_Logo_HZ_Color_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061674"/>
            <a:ext cx="939573" cy="2818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cturner\Desktop\WTI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102" y="8915400"/>
            <a:ext cx="311298" cy="18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909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185083"/>
            <a:ext cx="7330881" cy="695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1" y="2646746"/>
            <a:ext cx="7162800" cy="3677854"/>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extBox 5"/>
          <p:cNvSpPr txBox="1"/>
          <p:nvPr/>
        </p:nvSpPr>
        <p:spPr>
          <a:xfrm>
            <a:off x="76201" y="2185081"/>
            <a:ext cx="6901354" cy="523220"/>
          </a:xfrm>
          <a:prstGeom prst="rect">
            <a:avLst/>
          </a:prstGeom>
          <a:noFill/>
        </p:spPr>
        <p:txBody>
          <a:bodyPr wrap="square" rtlCol="0">
            <a:spAutoFit/>
          </a:bodyPr>
          <a:lstStyle/>
          <a:p>
            <a:r>
              <a:rPr lang="en-US" sz="1400" dirty="0" smtClean="0"/>
              <a:t>Over 80 elective education sessions were offered over the course of the week, allowing attendees to explore specific topics within the travel industry.  </a:t>
            </a:r>
            <a:endParaRPr lang="en-US" sz="1400" dirty="0"/>
          </a:p>
        </p:txBody>
      </p:sp>
      <p:sp>
        <p:nvSpPr>
          <p:cNvPr id="16" name="TextBox 15"/>
          <p:cNvSpPr txBox="1"/>
          <p:nvPr/>
        </p:nvSpPr>
        <p:spPr>
          <a:xfrm>
            <a:off x="76201" y="2678315"/>
            <a:ext cx="7162800" cy="1631216"/>
          </a:xfrm>
          <a:prstGeom prst="rect">
            <a:avLst/>
          </a:prstGeom>
          <a:noFill/>
        </p:spPr>
        <p:txBody>
          <a:bodyPr wrap="square" rtlCol="0">
            <a:spAutoFit/>
          </a:bodyPr>
          <a:lstStyle/>
          <a:p>
            <a:r>
              <a:rPr lang="en-US" sz="1600" b="1" dirty="0" smtClean="0">
                <a:solidFill>
                  <a:schemeClr val="tx1">
                    <a:lumMod val="65000"/>
                    <a:lumOff val="35000"/>
                  </a:schemeClr>
                </a:solidFill>
              </a:rPr>
              <a:t>Fifth Education Session Notes:</a:t>
            </a:r>
          </a:p>
          <a:p>
            <a:endParaRPr lang="en-US" sz="1200" dirty="0" smtClean="0"/>
          </a:p>
          <a:p>
            <a:r>
              <a:rPr lang="en-US" sz="1200" dirty="0" smtClean="0"/>
              <a:t>Click inside  this text box and insert any notes you took on your fifth education session.</a:t>
            </a:r>
            <a:endParaRPr lang="en-US" dirty="0"/>
          </a:p>
          <a:p>
            <a:endParaRPr lang="en-US" dirty="0" smtClean="0"/>
          </a:p>
          <a:p>
            <a:endParaRPr lang="en-US" dirty="0"/>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79"/>
            <a:ext cx="7330881" cy="2194560"/>
          </a:xfrm>
          <a:prstGeom prst="rect">
            <a:avLst/>
          </a:prstGeom>
        </p:spPr>
      </p:pic>
      <p:sp>
        <p:nvSpPr>
          <p:cNvPr id="10" name="TextBox 9"/>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24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50" y="6477000"/>
            <a:ext cx="7048750" cy="2349583"/>
          </a:xfrm>
          <a:prstGeom prst="rect">
            <a:avLst/>
          </a:prstGeom>
        </p:spPr>
      </p:pic>
      <p:sp>
        <p:nvSpPr>
          <p:cNvPr id="12" name="Rectangle 11"/>
          <p:cNvSpPr/>
          <p:nvPr/>
        </p:nvSpPr>
        <p:spPr>
          <a:xfrm rot="16200000">
            <a:off x="6348392" y="5585698"/>
            <a:ext cx="1603042" cy="3376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Wednesday</a:t>
            </a:r>
            <a:endParaRPr lang="en-US" dirty="0"/>
          </a:p>
        </p:txBody>
      </p:sp>
    </p:spTree>
    <p:extLst>
      <p:ext uri="{BB962C8B-B14F-4D97-AF65-F5344CB8AC3E}">
        <p14:creationId xmlns:p14="http://schemas.microsoft.com/office/powerpoint/2010/main" val="1649569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2970661" y="4778874"/>
            <a:ext cx="1371601" cy="735865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6" name="Rectangle 15"/>
          <p:cNvSpPr/>
          <p:nvPr/>
        </p:nvSpPr>
        <p:spPr>
          <a:xfrm rot="5400000">
            <a:off x="3242993" y="-3242990"/>
            <a:ext cx="829213" cy="7315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1" name="Rectangle 10"/>
          <p:cNvSpPr/>
          <p:nvPr/>
        </p:nvSpPr>
        <p:spPr>
          <a:xfrm rot="16200000">
            <a:off x="6348392" y="5585698"/>
            <a:ext cx="1603042" cy="3376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Wednesday</a:t>
            </a:r>
            <a:endParaRPr lang="en-US" dirty="0"/>
          </a:p>
        </p:txBody>
      </p:sp>
      <p:pic>
        <p:nvPicPr>
          <p:cNvPr id="4098" name="Picture 2" descr="Megyn Ke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2" y="160015"/>
            <a:ext cx="1661764" cy="19941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78351" y="143470"/>
            <a:ext cx="5613049" cy="954107"/>
          </a:xfrm>
          <a:prstGeom prst="rect">
            <a:avLst/>
          </a:prstGeom>
        </p:spPr>
        <p:txBody>
          <a:bodyPr wrap="square">
            <a:spAutoFit/>
          </a:bodyPr>
          <a:lstStyle/>
          <a:p>
            <a:r>
              <a:rPr lang="en-US" sz="2000" b="1" dirty="0" smtClean="0">
                <a:latin typeface="Times New Roman" pitchFamily="18" charset="0"/>
                <a:cs typeface="Times New Roman" pitchFamily="18" charset="0"/>
              </a:rPr>
              <a:t>M E G Y N   K E L </a:t>
            </a:r>
            <a:r>
              <a:rPr lang="en-US" sz="2000" b="1" dirty="0" err="1" smtClean="0">
                <a:latin typeface="Times New Roman" pitchFamily="18" charset="0"/>
                <a:cs typeface="Times New Roman" pitchFamily="18" charset="0"/>
              </a:rPr>
              <a:t>L</a:t>
            </a:r>
            <a:r>
              <a:rPr lang="en-US" sz="2000" b="1" dirty="0" smtClean="0">
                <a:latin typeface="Times New Roman" pitchFamily="18" charset="0"/>
                <a:cs typeface="Times New Roman" pitchFamily="18" charset="0"/>
              </a:rPr>
              <a:t> 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t>Anchor of FOX News Channel's (FNC) </a:t>
            </a:r>
            <a:r>
              <a:rPr lang="en-US" i="1" dirty="0"/>
              <a:t>The Kelly File</a:t>
            </a:r>
            <a:endParaRPr lang="en-US" dirty="0"/>
          </a:p>
          <a:p>
            <a:r>
              <a:rPr lang="en-US" dirty="0"/>
              <a:t> </a:t>
            </a:r>
          </a:p>
        </p:txBody>
      </p:sp>
      <p:sp>
        <p:nvSpPr>
          <p:cNvPr id="10" name="Rectangle 9"/>
          <p:cNvSpPr/>
          <p:nvPr/>
        </p:nvSpPr>
        <p:spPr>
          <a:xfrm rot="5400000">
            <a:off x="-4586330" y="4557670"/>
            <a:ext cx="9126940" cy="4571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 name="Rectangle 1"/>
          <p:cNvSpPr/>
          <p:nvPr/>
        </p:nvSpPr>
        <p:spPr>
          <a:xfrm>
            <a:off x="89291" y="2361234"/>
            <a:ext cx="7046974" cy="5586145"/>
          </a:xfrm>
          <a:prstGeom prst="rect">
            <a:avLst/>
          </a:prstGeom>
        </p:spPr>
        <p:txBody>
          <a:bodyPr wrap="square">
            <a:spAutoFit/>
          </a:bodyPr>
          <a:lstStyle/>
          <a:p>
            <a:r>
              <a:rPr lang="en-US" sz="1050" dirty="0" smtClean="0"/>
              <a:t>Then </a:t>
            </a:r>
            <a:r>
              <a:rPr lang="en-US" sz="1050" dirty="0"/>
              <a:t>the levity faded, as Kelly began to talk, “a little bit about myself, and a little about the news.” She shared personal experiences and tied them to what we see in the headlines today.</a:t>
            </a:r>
          </a:p>
          <a:p>
            <a:endParaRPr lang="en-US" sz="1050" dirty="0" smtClean="0"/>
          </a:p>
          <a:p>
            <a:r>
              <a:rPr lang="en-US" sz="1050" dirty="0" smtClean="0"/>
              <a:t>Kelly </a:t>
            </a:r>
            <a:r>
              <a:rPr lang="en-US" sz="1050" dirty="0"/>
              <a:t>shared that she was bullied as a child, with the aside, “In comparison to those 276 girls kidnapped by </a:t>
            </a:r>
            <a:r>
              <a:rPr lang="en-US" sz="1050" dirty="0" err="1"/>
              <a:t>Boko</a:t>
            </a:r>
            <a:r>
              <a:rPr lang="en-US" sz="1050" dirty="0"/>
              <a:t> Haram, I hesitate to mention this….” But her 7th grade experience of bullying was very real, and she learned two things: She vowed never to be hurt by a bully again, and she learned one friend is all you need.</a:t>
            </a:r>
          </a:p>
          <a:p>
            <a:r>
              <a:rPr lang="en-US" sz="1050" dirty="0"/>
              <a:t> </a:t>
            </a:r>
          </a:p>
          <a:p>
            <a:r>
              <a:rPr lang="en-US" sz="1050" dirty="0"/>
              <a:t>“There are bullies everywhere,” she transitioned. “By far the worst bully of all is the media, because of their power.” Kelly spotlights the media coverage of Ferguson, MO, and the release of the DOJ report that found, contrary to media suppositions, that Michael Brown was indeed advancing on Darren Wilson, who </a:t>
            </a:r>
            <a:r>
              <a:rPr lang="en-US" sz="1050" dirty="0" smtClean="0"/>
              <a:t>fired in </a:t>
            </a:r>
            <a:r>
              <a:rPr lang="en-US" sz="1050" dirty="0"/>
              <a:t>self-defense. “And the media’s silence in the wake of the DOJ report was deafening.”</a:t>
            </a:r>
          </a:p>
          <a:p>
            <a:r>
              <a:rPr lang="en-US" sz="1050" dirty="0"/>
              <a:t> </a:t>
            </a:r>
          </a:p>
          <a:p>
            <a:r>
              <a:rPr lang="en-US" sz="1050" dirty="0"/>
              <a:t>The next experience Kelly shared was deeply personal, the death of her 45-year-old-father when she was just 15. “There we were with the Christmas tree up, and without a father and a husband. It made me be more conscious of my own mortality. It’s a gift, not a curse</a:t>
            </a:r>
            <a:r>
              <a:rPr lang="en-US" sz="1050" dirty="0" smtClean="0"/>
              <a:t>. “</a:t>
            </a:r>
            <a:r>
              <a:rPr lang="en-US" sz="1050" dirty="0"/>
              <a:t>I feel strongly that life is too short to put up with BS.”</a:t>
            </a:r>
          </a:p>
          <a:p>
            <a:r>
              <a:rPr lang="en-US" sz="1050" dirty="0"/>
              <a:t> </a:t>
            </a:r>
          </a:p>
          <a:p>
            <a:r>
              <a:rPr lang="en-US" sz="1050" dirty="0" smtClean="0"/>
              <a:t>Currently </a:t>
            </a:r>
            <a:r>
              <a:rPr lang="en-US" sz="1050" dirty="0"/>
              <a:t>prepping for the first debate among Republican Presidential </a:t>
            </a:r>
            <a:r>
              <a:rPr lang="en-US" sz="1050" dirty="0" smtClean="0"/>
              <a:t>Candidates </a:t>
            </a:r>
            <a:r>
              <a:rPr lang="en-US" sz="1050" dirty="0"/>
              <a:t>for 2016, when promises, “I will be there </a:t>
            </a:r>
            <a:r>
              <a:rPr lang="en-US" sz="1050" dirty="0" smtClean="0"/>
              <a:t/>
            </a:r>
            <a:br>
              <a:rPr lang="en-US" sz="1050" dirty="0" smtClean="0"/>
            </a:br>
            <a:r>
              <a:rPr lang="en-US" sz="1050" dirty="0" smtClean="0"/>
              <a:t>to </a:t>
            </a:r>
            <a:r>
              <a:rPr lang="en-US" sz="1050" dirty="0"/>
              <a:t>protect no one on that stage, but to protect my viewers.” </a:t>
            </a:r>
            <a:r>
              <a:rPr lang="en-US" sz="1050" dirty="0" smtClean="0"/>
              <a:t>Campaign </a:t>
            </a:r>
            <a:r>
              <a:rPr lang="en-US" sz="1050" dirty="0"/>
              <a:t>spokesmen, she says, “have no adult relationship </a:t>
            </a:r>
            <a:r>
              <a:rPr lang="en-US" sz="1050" dirty="0" smtClean="0"/>
              <a:t/>
            </a:r>
            <a:br>
              <a:rPr lang="en-US" sz="1050" dirty="0" smtClean="0"/>
            </a:br>
            <a:r>
              <a:rPr lang="en-US" sz="1050" dirty="0" smtClean="0"/>
              <a:t>with </a:t>
            </a:r>
            <a:r>
              <a:rPr lang="en-US" sz="1050" dirty="0"/>
              <a:t>the truth. Spokespeople sound like </a:t>
            </a:r>
            <a:r>
              <a:rPr lang="en-US" sz="1050" dirty="0" err="1"/>
              <a:t>Stepford</a:t>
            </a:r>
            <a:r>
              <a:rPr lang="en-US" sz="1050" dirty="0"/>
              <a:t> aids.” </a:t>
            </a:r>
          </a:p>
          <a:p>
            <a:r>
              <a:rPr lang="en-US" sz="1050" dirty="0"/>
              <a:t> </a:t>
            </a:r>
          </a:p>
          <a:p>
            <a:r>
              <a:rPr lang="en-US" sz="1050" dirty="0"/>
              <a:t>Tied to this, she recognizes that it all hangs by a thread. “Everyone in public life is one step away from being tagged for ruination.”</a:t>
            </a:r>
          </a:p>
          <a:p>
            <a:r>
              <a:rPr lang="en-US" sz="1050" dirty="0"/>
              <a:t> </a:t>
            </a:r>
          </a:p>
          <a:p>
            <a:r>
              <a:rPr lang="en-US" sz="1050" dirty="0"/>
              <a:t>Experience number three was her career change. Kelly practiced law in Chicago for </a:t>
            </a:r>
            <a:r>
              <a:rPr lang="en-US" sz="1050" dirty="0" smtClean="0"/>
              <a:t>nine  </a:t>
            </a:r>
            <a:r>
              <a:rPr lang="en-US" sz="1050" dirty="0"/>
              <a:t>years, </a:t>
            </a:r>
            <a:r>
              <a:rPr lang="en-US" sz="1050" dirty="0" smtClean="0"/>
              <a:t>by which time she was </a:t>
            </a:r>
            <a:br>
              <a:rPr lang="en-US" sz="1050" dirty="0" smtClean="0"/>
            </a:br>
            <a:r>
              <a:rPr lang="en-US" sz="1050" dirty="0" smtClean="0"/>
              <a:t>missing </a:t>
            </a:r>
            <a:r>
              <a:rPr lang="en-US" sz="1050" dirty="0"/>
              <a:t>vacations, weekends, weddings, and funerals. Driving home one morning at 3am, she caught herself considering, “What if I just had a car accident where I broke a bone? Not my spine… just a bone… like a femur.”</a:t>
            </a:r>
          </a:p>
          <a:p>
            <a:r>
              <a:rPr lang="en-US" sz="1050" dirty="0"/>
              <a:t> </a:t>
            </a:r>
          </a:p>
          <a:p>
            <a:endParaRPr lang="en-US" sz="1050" dirty="0" smtClean="0"/>
          </a:p>
          <a:p>
            <a:r>
              <a:rPr lang="en-US" sz="1050" dirty="0" smtClean="0"/>
              <a:t>Her </a:t>
            </a:r>
            <a:r>
              <a:rPr lang="en-US" sz="1050" dirty="0"/>
              <a:t>personal realization was: “Just because you’re good at something doesn’t mean it makes you happy.”</a:t>
            </a:r>
          </a:p>
          <a:p>
            <a:r>
              <a:rPr lang="en-US" sz="1050" dirty="0"/>
              <a:t> </a:t>
            </a:r>
          </a:p>
          <a:p>
            <a:r>
              <a:rPr lang="en-US" sz="1050" dirty="0"/>
              <a:t>This dire night precipitated her move to broadcasting (with a little networking and some hard work to get there), but she now brings her law-practice skills to the news desk. “I learned how to make information into digestible bits, to not take things at face-value; to question the too-convenient narrative.”</a:t>
            </a:r>
          </a:p>
        </p:txBody>
      </p:sp>
      <p:sp>
        <p:nvSpPr>
          <p:cNvPr id="3" name="Rectangle 2"/>
          <p:cNvSpPr/>
          <p:nvPr/>
        </p:nvSpPr>
        <p:spPr>
          <a:xfrm>
            <a:off x="1723759" y="1199864"/>
            <a:ext cx="5667641" cy="1438855"/>
          </a:xfrm>
          <a:prstGeom prst="rect">
            <a:avLst/>
          </a:prstGeom>
        </p:spPr>
        <p:txBody>
          <a:bodyPr wrap="square">
            <a:spAutoFit/>
          </a:bodyPr>
          <a:lstStyle/>
          <a:p>
            <a:r>
              <a:rPr lang="en-US" sz="1050" dirty="0"/>
              <a:t>“</a:t>
            </a:r>
            <a:r>
              <a:rPr lang="en-US" sz="1400" b="1" dirty="0"/>
              <a:t>W</a:t>
            </a:r>
            <a:r>
              <a:rPr lang="en-US" sz="1050" dirty="0"/>
              <a:t>hat am I doing here with you? It’s a combination of guilt and penance.”</a:t>
            </a:r>
          </a:p>
          <a:p>
            <a:r>
              <a:rPr lang="en-US" sz="1050" dirty="0"/>
              <a:t> </a:t>
            </a:r>
          </a:p>
          <a:p>
            <a:r>
              <a:rPr lang="en-US" sz="1050" dirty="0"/>
              <a:t>Kelly launched into her Keynote session with a joke. “On behalf of women with children everywhere, I’m here to apologize.” She proceeded to tell the story of a post-Presidential debate trip home from Iowa, featuring her infant daughter and an epic diaper blowout. The recounting culminated in her realization that the change of clothes she had picked up from a Minneapolis airport gift shop </a:t>
            </a:r>
            <a:r>
              <a:rPr lang="en-US" sz="1050" dirty="0" smtClean="0"/>
              <a:t>declared</a:t>
            </a:r>
            <a:r>
              <a:rPr lang="en-US" sz="1050" dirty="0"/>
              <a:t>, “Rock n’ Roll Cowgirl” and “Screw it. Let’s ride!”</a:t>
            </a:r>
          </a:p>
          <a:p>
            <a:endParaRPr lang="en-US" sz="1050" dirty="0"/>
          </a:p>
        </p:txBody>
      </p:sp>
      <p:sp>
        <p:nvSpPr>
          <p:cNvPr id="13" name="Rectangle 12"/>
          <p:cNvSpPr/>
          <p:nvPr/>
        </p:nvSpPr>
        <p:spPr>
          <a:xfrm>
            <a:off x="4815258" y="838200"/>
            <a:ext cx="2804742" cy="253916"/>
          </a:xfrm>
          <a:prstGeom prst="rect">
            <a:avLst/>
          </a:prstGeom>
        </p:spPr>
        <p:txBody>
          <a:bodyPr wrap="square">
            <a:spAutoFit/>
          </a:bodyPr>
          <a:lstStyle/>
          <a:p>
            <a:r>
              <a:rPr lang="en-US" sz="1050" dirty="0"/>
              <a:t>Interviewed </a:t>
            </a:r>
            <a:r>
              <a:rPr lang="en-US" sz="1050" dirty="0" smtClean="0"/>
              <a:t>by: Michael McCormick, GBTA</a:t>
            </a:r>
            <a:endParaRPr lang="en-US" sz="1050" dirty="0"/>
          </a:p>
        </p:txBody>
      </p:sp>
      <p:sp>
        <p:nvSpPr>
          <p:cNvPr id="15" name="TextBox 14"/>
          <p:cNvSpPr txBox="1"/>
          <p:nvPr/>
        </p:nvSpPr>
        <p:spPr>
          <a:xfrm>
            <a:off x="1860644" y="955344"/>
            <a:ext cx="4692555" cy="369332"/>
          </a:xfrm>
          <a:prstGeom prst="rect">
            <a:avLst/>
          </a:prstGeom>
          <a:noFill/>
        </p:spPr>
        <p:txBody>
          <a:bodyPr wrap="square" rtlCol="0">
            <a:spAutoFit/>
          </a:bodyPr>
          <a:lstStyle/>
          <a:p>
            <a:r>
              <a:rPr lang="en-US" b="1" dirty="0" smtClean="0"/>
              <a:t>The Blonde Who Drops Bombshells</a:t>
            </a:r>
            <a:endParaRPr lang="en-US" b="1" i="1" dirty="0"/>
          </a:p>
        </p:txBody>
      </p:sp>
      <p:sp>
        <p:nvSpPr>
          <p:cNvPr id="17" name="Rectangle 16"/>
          <p:cNvSpPr/>
          <p:nvPr/>
        </p:nvSpPr>
        <p:spPr>
          <a:xfrm>
            <a:off x="164652" y="6553200"/>
            <a:ext cx="6921948" cy="369332"/>
          </a:xfrm>
          <a:prstGeom prst="rect">
            <a:avLst/>
          </a:prstGeom>
        </p:spPr>
        <p:txBody>
          <a:bodyPr wrap="square">
            <a:spAutoFit/>
          </a:bodyPr>
          <a:lstStyle/>
          <a:p>
            <a:r>
              <a:rPr lang="en-US" b="1" dirty="0" smtClean="0">
                <a:solidFill>
                  <a:schemeClr val="tx2">
                    <a:lumMod val="75000"/>
                  </a:schemeClr>
                </a:solidFill>
              </a:rPr>
              <a:t>I am more interesting than this. I am more </a:t>
            </a:r>
            <a:r>
              <a:rPr lang="en-US" b="1" i="1" dirty="0" smtClean="0">
                <a:solidFill>
                  <a:schemeClr val="tx2">
                    <a:lumMod val="75000"/>
                  </a:schemeClr>
                </a:solidFill>
              </a:rPr>
              <a:t>interested</a:t>
            </a:r>
            <a:r>
              <a:rPr lang="en-US" b="1" dirty="0" smtClean="0">
                <a:solidFill>
                  <a:schemeClr val="tx2">
                    <a:lumMod val="75000"/>
                  </a:schemeClr>
                </a:solidFill>
              </a:rPr>
              <a:t> than this.</a:t>
            </a:r>
            <a:endParaRPr lang="en-US" b="1" dirty="0">
              <a:solidFill>
                <a:schemeClr val="tx2">
                  <a:lumMod val="75000"/>
                </a:schemeClr>
              </a:solidFill>
            </a:endParaRPr>
          </a:p>
        </p:txBody>
      </p:sp>
      <p:sp>
        <p:nvSpPr>
          <p:cNvPr id="20" name="Rectangle 19"/>
          <p:cNvSpPr/>
          <p:nvPr/>
        </p:nvSpPr>
        <p:spPr>
          <a:xfrm>
            <a:off x="5170727" y="7835135"/>
            <a:ext cx="2117678" cy="338554"/>
          </a:xfrm>
          <a:prstGeom prst="rect">
            <a:avLst/>
          </a:prstGeom>
        </p:spPr>
        <p:txBody>
          <a:bodyPr wrap="square">
            <a:spAutoFit/>
          </a:bodyPr>
          <a:lstStyle/>
          <a:p>
            <a:pPr algn="r"/>
            <a:r>
              <a:rPr lang="en-US" sz="1600" b="1" i="1" dirty="0" smtClean="0">
                <a:latin typeface="Times New Roman" pitchFamily="18" charset="0"/>
                <a:cs typeface="Times New Roman" pitchFamily="18" charset="0"/>
              </a:rPr>
              <a:t>Quotes from </a:t>
            </a:r>
            <a:r>
              <a:rPr lang="en-US" sz="1600" b="1" i="1" dirty="0" err="1" smtClean="0">
                <a:latin typeface="Times New Roman" pitchFamily="18" charset="0"/>
                <a:cs typeface="Times New Roman" pitchFamily="18" charset="0"/>
              </a:rPr>
              <a:t>Megyn</a:t>
            </a:r>
            <a:r>
              <a:rPr lang="en-US" sz="1600" i="1" dirty="0"/>
              <a:t> </a:t>
            </a:r>
          </a:p>
        </p:txBody>
      </p:sp>
      <p:sp>
        <p:nvSpPr>
          <p:cNvPr id="21" name="Rectangle 20"/>
          <p:cNvSpPr/>
          <p:nvPr/>
        </p:nvSpPr>
        <p:spPr>
          <a:xfrm>
            <a:off x="0" y="7820561"/>
            <a:ext cx="7257196" cy="1323439"/>
          </a:xfrm>
          <a:prstGeom prst="rect">
            <a:avLst/>
          </a:prstGeom>
        </p:spPr>
        <p:txBody>
          <a:bodyPr wrap="square">
            <a:spAutoFit/>
          </a:bodyPr>
          <a:lstStyle/>
          <a:p>
            <a:r>
              <a:rPr lang="en-US" sz="1600" b="1" dirty="0" smtClean="0">
                <a:solidFill>
                  <a:schemeClr val="tx2">
                    <a:lumMod val="75000"/>
                  </a:schemeClr>
                </a:solidFill>
              </a:rPr>
              <a:t>“I’m an Independent; For me, it’s easy to press both sides.”</a:t>
            </a:r>
          </a:p>
          <a:p>
            <a:r>
              <a:rPr lang="en-US" sz="1600" b="1" dirty="0" smtClean="0">
                <a:solidFill>
                  <a:schemeClr val="tx2">
                    <a:lumMod val="75000"/>
                  </a:schemeClr>
                </a:solidFill>
              </a:rPr>
              <a:t>“Be yourself. Trust me, it’s not that easy.”</a:t>
            </a:r>
          </a:p>
          <a:p>
            <a:r>
              <a:rPr lang="en-US" sz="1600" b="1" dirty="0" smtClean="0">
                <a:solidFill>
                  <a:schemeClr val="tx2">
                    <a:lumMod val="75000"/>
                  </a:schemeClr>
                </a:solidFill>
              </a:rPr>
              <a:t>“While I love my news career, it does not define me as a person or a woman. I am </a:t>
            </a:r>
            <a:r>
              <a:rPr lang="en-US" sz="1600" b="1" dirty="0" err="1" smtClean="0">
                <a:solidFill>
                  <a:schemeClr val="tx2">
                    <a:lumMod val="75000"/>
                  </a:schemeClr>
                </a:solidFill>
              </a:rPr>
              <a:t>Megyn</a:t>
            </a:r>
            <a:r>
              <a:rPr lang="en-US" sz="1600" b="1" dirty="0" smtClean="0">
                <a:solidFill>
                  <a:schemeClr val="tx2">
                    <a:lumMod val="75000"/>
                  </a:schemeClr>
                </a:solidFill>
              </a:rPr>
              <a:t> Kelly: a wife, a mother, a friend, a daughter. I happen to be a newscaster as well.”</a:t>
            </a:r>
            <a:endParaRPr lang="en-US" sz="1600" b="1" dirty="0">
              <a:solidFill>
                <a:schemeClr val="tx2">
                  <a:lumMod val="75000"/>
                </a:schemeClr>
              </a:solidFill>
            </a:endParaRPr>
          </a:p>
        </p:txBody>
      </p:sp>
      <p:sp>
        <p:nvSpPr>
          <p:cNvPr id="22" name="TextBox 21"/>
          <p:cNvSpPr txBox="1"/>
          <p:nvPr/>
        </p:nvSpPr>
        <p:spPr>
          <a:xfrm>
            <a:off x="6934200" y="8839200"/>
            <a:ext cx="381001" cy="253916"/>
          </a:xfrm>
          <a:prstGeom prst="rect">
            <a:avLst/>
          </a:prstGeom>
          <a:noFill/>
        </p:spPr>
        <p:txBody>
          <a:bodyPr wrap="square" rtlCol="0">
            <a:spAutoFit/>
          </a:bodyPr>
          <a:lstStyle/>
          <a:p>
            <a:fld id="{E63B62E6-6E92-41B7-A045-041617F5A5D8}" type="slidenum">
              <a:rPr lang="en-US" sz="1050" smtClean="0">
                <a:solidFill>
                  <a:schemeClr val="bg1"/>
                </a:solidFill>
              </a:rPr>
              <a:t>25</a:t>
            </a:fld>
            <a:endParaRPr lang="en-US" dirty="0">
              <a:solidFill>
                <a:schemeClr val="bg1"/>
              </a:solidFill>
            </a:endParaRPr>
          </a:p>
        </p:txBody>
      </p:sp>
      <p:pic>
        <p:nvPicPr>
          <p:cNvPr id="23" name="Picture 3" descr="C:\Users\cturner\Desktop\WTI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102" y="8915400"/>
            <a:ext cx="311298" cy="18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19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llotravelagency.com/wp-content/uploads/2013/12/new-york-ny.jpg"/>
          <p:cNvPicPr>
            <a:picLocks noChangeAspect="1" noChangeArrowheads="1"/>
          </p:cNvPicPr>
          <p:nvPr/>
        </p:nvPicPr>
        <p:blipFill rotWithShape="1">
          <a:blip r:embed="rId2">
            <a:extLst>
              <a:ext uri="{28A0092B-C50C-407E-A947-70E740481C1C}">
                <a14:useLocalDpi xmlns:a14="http://schemas.microsoft.com/office/drawing/2010/main" val="0"/>
              </a:ext>
            </a:extLst>
          </a:blip>
          <a:srcRect t="13000" b="11613"/>
          <a:stretch/>
        </p:blipFill>
        <p:spPr bwMode="auto">
          <a:xfrm>
            <a:off x="188205" y="6822588"/>
            <a:ext cx="2478797" cy="16356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90" y="2286000"/>
            <a:ext cx="7313610" cy="3376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6579"/>
          <a:stretch/>
        </p:blipFill>
        <p:spPr>
          <a:xfrm>
            <a:off x="0" y="0"/>
            <a:ext cx="7315200" cy="2529611"/>
          </a:xfrm>
          <a:prstGeom prst="rect">
            <a:avLst/>
          </a:prstGeom>
        </p:spPr>
      </p:pic>
      <p:sp>
        <p:nvSpPr>
          <p:cNvPr id="11" name="TextBox 10"/>
          <p:cNvSpPr txBox="1"/>
          <p:nvPr/>
        </p:nvSpPr>
        <p:spPr>
          <a:xfrm>
            <a:off x="2730844" y="6705600"/>
            <a:ext cx="4470054" cy="1831271"/>
          </a:xfrm>
          <a:prstGeom prst="rect">
            <a:avLst/>
          </a:prstGeom>
          <a:noFill/>
        </p:spPr>
        <p:txBody>
          <a:bodyPr wrap="square" rtlCol="0">
            <a:spAutoFit/>
          </a:bodyPr>
          <a:lstStyle/>
          <a:p>
            <a:pPr algn="r"/>
            <a:r>
              <a:rPr lang="en-US" sz="1400" b="1" dirty="0" smtClean="0">
                <a:solidFill>
                  <a:srgbClr val="2D4B87"/>
                </a:solidFill>
                <a:latin typeface="Arial" pitchFamily="34" charset="0"/>
                <a:cs typeface="Arial" pitchFamily="34" charset="0"/>
              </a:rPr>
              <a:t>Coming Soon</a:t>
            </a:r>
            <a:endParaRPr lang="en-US" sz="1400" b="1" dirty="0">
              <a:solidFill>
                <a:srgbClr val="2D4B87"/>
              </a:solidFill>
              <a:latin typeface="Arial" pitchFamily="34" charset="0"/>
              <a:cs typeface="Arial" pitchFamily="34" charset="0"/>
            </a:endParaRPr>
          </a:p>
          <a:p>
            <a:pPr algn="r"/>
            <a:r>
              <a:rPr lang="en-US" sz="1100" b="1" dirty="0"/>
              <a:t>2015 Fall Symposium and Trade Show</a:t>
            </a:r>
            <a:endParaRPr lang="en-US" sz="1100" dirty="0"/>
          </a:p>
          <a:p>
            <a:pPr algn="r"/>
            <a:r>
              <a:rPr lang="en-US" sz="1100" dirty="0"/>
              <a:t>October 16, 2015</a:t>
            </a:r>
          </a:p>
          <a:p>
            <a:pPr algn="r"/>
            <a:r>
              <a:rPr lang="en-US" sz="1100" dirty="0"/>
              <a:t>New York </a:t>
            </a:r>
            <a:r>
              <a:rPr lang="en-US" sz="1100" dirty="0" smtClean="0"/>
              <a:t>City</a:t>
            </a:r>
            <a:br>
              <a:rPr lang="en-US" sz="1100" dirty="0" smtClean="0"/>
            </a:br>
            <a:endParaRPr lang="en-US" sz="1100" dirty="0"/>
          </a:p>
          <a:p>
            <a:pPr algn="r"/>
            <a:r>
              <a:rPr lang="en-US" sz="1100" dirty="0"/>
              <a:t>It’s coming! Fall Symposium returns to the Big Apple. This bi-annual event grows every year, so mark your calendar now. It’s a perfect time to meet the World Travel, Inc. team, interact with other travel professionals, and learn about what’s going on in the travel industry. Our trade show floor is the perfect place to ask questions of current and prospective suppliers</a:t>
            </a:r>
            <a:r>
              <a:rPr lang="en-US" sz="1100" dirty="0" smtClean="0"/>
              <a:t>.</a:t>
            </a:r>
            <a:endParaRPr lang="en-US" sz="1100" dirty="0"/>
          </a:p>
        </p:txBody>
      </p:sp>
      <p:sp>
        <p:nvSpPr>
          <p:cNvPr id="12" name="TextBox 11"/>
          <p:cNvSpPr txBox="1"/>
          <p:nvPr/>
        </p:nvSpPr>
        <p:spPr>
          <a:xfrm>
            <a:off x="2743199" y="4724400"/>
            <a:ext cx="4457700" cy="1831271"/>
          </a:xfrm>
          <a:prstGeom prst="rect">
            <a:avLst/>
          </a:prstGeom>
          <a:noFill/>
        </p:spPr>
        <p:txBody>
          <a:bodyPr wrap="square" rtlCol="0">
            <a:spAutoFit/>
          </a:bodyPr>
          <a:lstStyle/>
          <a:p>
            <a:pPr algn="r"/>
            <a:r>
              <a:rPr lang="en-US" sz="1400" b="1" dirty="0" err="1">
                <a:solidFill>
                  <a:schemeClr val="tx2"/>
                </a:solidFill>
              </a:rPr>
              <a:t>eGlobal</a:t>
            </a:r>
            <a:r>
              <a:rPr lang="en-US" sz="1400" b="1" dirty="0">
                <a:solidFill>
                  <a:schemeClr val="tx2"/>
                </a:solidFill>
              </a:rPr>
              <a:t> </a:t>
            </a:r>
            <a:r>
              <a:rPr lang="en-US" sz="1400" b="1" dirty="0" smtClean="0">
                <a:solidFill>
                  <a:schemeClr val="tx2"/>
                </a:solidFill>
              </a:rPr>
              <a:t>Fares</a:t>
            </a:r>
            <a:br>
              <a:rPr lang="en-US" sz="1400" b="1" dirty="0" smtClean="0">
                <a:solidFill>
                  <a:schemeClr val="tx2"/>
                </a:solidFill>
              </a:rPr>
            </a:br>
            <a:r>
              <a:rPr lang="en-US" sz="1100" dirty="0"/>
              <a:t>Global travel means global content and availability. This newly </a:t>
            </a:r>
            <a:r>
              <a:rPr lang="en-US" sz="1100" dirty="0" smtClean="0"/>
              <a:t>implemented </a:t>
            </a:r>
            <a:r>
              <a:rPr lang="en-US" sz="1100" dirty="0"/>
              <a:t>tool allows World Travel, Inc. to get the best available pricing. Contact your account manager to learn more.</a:t>
            </a:r>
          </a:p>
          <a:p>
            <a:pPr algn="r"/>
            <a:r>
              <a:rPr lang="en-US" sz="1100" dirty="0"/>
              <a:t>Pro: Multi-GDS functionality and integration</a:t>
            </a:r>
          </a:p>
          <a:p>
            <a:pPr algn="r"/>
            <a:r>
              <a:rPr lang="en-US" sz="1100" dirty="0"/>
              <a:t>Pro: Low cost carrier/web look-and-book</a:t>
            </a:r>
          </a:p>
          <a:p>
            <a:pPr algn="r"/>
            <a:r>
              <a:rPr lang="en-US" sz="1100" dirty="0"/>
              <a:t>Pro: Multi-leg itinerary search capability</a:t>
            </a:r>
          </a:p>
          <a:p>
            <a:pPr algn="r"/>
            <a:r>
              <a:rPr lang="en-US" sz="1100" i="1" dirty="0"/>
              <a:t>Con: POS restrictions on tariff rules</a:t>
            </a:r>
            <a:endParaRPr lang="en-US" sz="1100" dirty="0"/>
          </a:p>
          <a:p>
            <a:pPr algn="r"/>
            <a:r>
              <a:rPr lang="en-US" sz="1100" i="1" dirty="0"/>
              <a:t>Con: Changes to non-USA POS reservations could take longer</a:t>
            </a:r>
            <a:endParaRPr lang="en-US" sz="1100" dirty="0"/>
          </a:p>
          <a:p>
            <a:pPr algn="r"/>
            <a:r>
              <a:rPr lang="en-US" sz="1100" i="1" dirty="0"/>
              <a:t>Con: Currency fluctuations, credit card limitations and </a:t>
            </a:r>
            <a:r>
              <a:rPr lang="en-US" sz="1100" i="1" dirty="0" smtClean="0"/>
              <a:t>restrictions</a:t>
            </a:r>
            <a:endParaRPr lang="en-US" sz="1100" dirty="0">
              <a:solidFill>
                <a:srgbClr val="A6A6A6"/>
              </a:solidFill>
              <a:latin typeface="Arial" pitchFamily="34" charset="0"/>
              <a:cs typeface="Arial" pitchFamily="34" charset="0"/>
            </a:endParaRPr>
          </a:p>
        </p:txBody>
      </p:sp>
      <p:sp>
        <p:nvSpPr>
          <p:cNvPr id="13" name="TextBox 12"/>
          <p:cNvSpPr txBox="1"/>
          <p:nvPr/>
        </p:nvSpPr>
        <p:spPr>
          <a:xfrm>
            <a:off x="2743199" y="3019961"/>
            <a:ext cx="4457699" cy="1154162"/>
          </a:xfrm>
          <a:prstGeom prst="rect">
            <a:avLst/>
          </a:prstGeom>
          <a:noFill/>
        </p:spPr>
        <p:txBody>
          <a:bodyPr wrap="square" rtlCol="0">
            <a:spAutoFit/>
          </a:bodyPr>
          <a:lstStyle/>
          <a:p>
            <a:pPr algn="r"/>
            <a:r>
              <a:rPr lang="en-US" sz="1400" b="1" dirty="0">
                <a:solidFill>
                  <a:schemeClr val="tx2"/>
                </a:solidFill>
              </a:rPr>
              <a:t>NEW Performance Analytics</a:t>
            </a:r>
            <a:endParaRPr lang="en-US" sz="1400" dirty="0">
              <a:solidFill>
                <a:schemeClr val="tx2"/>
              </a:solidFill>
            </a:endParaRPr>
          </a:p>
          <a:p>
            <a:pPr algn="r"/>
            <a:r>
              <a:rPr lang="en-US" sz="1100" dirty="0" smtClean="0"/>
              <a:t>One </a:t>
            </a:r>
            <a:r>
              <a:rPr lang="en-US" sz="1100" dirty="0"/>
              <a:t>of our newest WorldReports™, the Performance Analytics Dashboard allows you to benchmark against self-set goals for policy metrics, including online adoption, advance purchases, hotel partner use, and ticket exchanges. Use this visual display of compliance to analyze compliance by department or cost center, and track policy compliance trends</a:t>
            </a:r>
            <a:r>
              <a:rPr lang="en-US" sz="1100" dirty="0" smtClean="0"/>
              <a:t>.</a:t>
            </a:r>
            <a:endParaRPr lang="en-US" sz="1100" dirty="0"/>
          </a:p>
        </p:txBody>
      </p:sp>
      <p:sp>
        <p:nvSpPr>
          <p:cNvPr id="14" name="TextBox 13"/>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26</a:t>
            </a:fld>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1829" y="8610600"/>
            <a:ext cx="680400" cy="4102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6921614"/>
            <a:ext cx="652842" cy="393586"/>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984" y="2843341"/>
            <a:ext cx="251501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nomi.com/wp-content/uploads/2014/01/Depositphotos_16371183_origin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984" y="4800322"/>
            <a:ext cx="2515017" cy="167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29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860054" y="-2862328"/>
            <a:ext cx="1592818" cy="731747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7" name="TextBox 6"/>
          <p:cNvSpPr txBox="1"/>
          <p:nvPr/>
        </p:nvSpPr>
        <p:spPr>
          <a:xfrm>
            <a:off x="1381760" y="1981200"/>
            <a:ext cx="4524588" cy="6678751"/>
          </a:xfrm>
          <a:prstGeom prst="rect">
            <a:avLst/>
          </a:prstGeom>
          <a:noFill/>
        </p:spPr>
        <p:txBody>
          <a:bodyPr wrap="square" rtlCol="0">
            <a:spAutoFit/>
          </a:bodyPr>
          <a:lstStyle/>
          <a:p>
            <a:pPr algn="ctr"/>
            <a:r>
              <a:rPr lang="en-US" sz="3600" dirty="0">
                <a:solidFill>
                  <a:schemeClr val="bg1"/>
                </a:solidFill>
              </a:rPr>
              <a:t>Why go?</a:t>
            </a:r>
          </a:p>
          <a:p>
            <a:r>
              <a:rPr lang="en-US" sz="1400" dirty="0">
                <a:solidFill>
                  <a:schemeClr val="bg1"/>
                </a:solidFill>
              </a:rPr>
              <a:t>Who knows why to attend GBTA conventions better than GBTA? Here’s what the Global Business Travel Association has to say about the benefits of attending the GBTA Convention.</a:t>
            </a:r>
          </a:p>
          <a:p>
            <a:endParaRPr lang="en-US" sz="1400" dirty="0">
              <a:solidFill>
                <a:schemeClr val="bg1"/>
              </a:solidFill>
            </a:endParaRPr>
          </a:p>
          <a:p>
            <a:r>
              <a:rPr lang="en-US" sz="1400" b="1" dirty="0">
                <a:solidFill>
                  <a:schemeClr val="bg1"/>
                </a:solidFill>
              </a:rPr>
              <a:t>It saves your company money:</a:t>
            </a:r>
          </a:p>
          <a:p>
            <a:r>
              <a:rPr lang="en-US" sz="1400" dirty="0">
                <a:solidFill>
                  <a:schemeClr val="bg1"/>
                </a:solidFill>
              </a:rPr>
              <a:t>Save on travel expenses by meeting with suppliers in one place; identify new techniques, processes, products, and services that could improve your bottom line</a:t>
            </a:r>
          </a:p>
          <a:p>
            <a:pPr>
              <a:buFontTx/>
              <a:buChar char="-"/>
            </a:pPr>
            <a:endParaRPr lang="en-US" sz="1400" dirty="0">
              <a:solidFill>
                <a:schemeClr val="bg1"/>
              </a:solidFill>
            </a:endParaRPr>
          </a:p>
          <a:p>
            <a:r>
              <a:rPr lang="en-US" sz="1400" b="1" dirty="0">
                <a:solidFill>
                  <a:schemeClr val="bg1"/>
                </a:solidFill>
              </a:rPr>
              <a:t>It offers you unparalleled learning opportunities:</a:t>
            </a:r>
          </a:p>
          <a:p>
            <a:r>
              <a:rPr lang="en-US" sz="1400" dirty="0">
                <a:solidFill>
                  <a:schemeClr val="bg1"/>
                </a:solidFill>
              </a:rPr>
              <a:t>Choose from 75+ educational sessions brought to you by GBTA Academy, hear from admired industry experts, CEOs, and global thought leaders</a:t>
            </a:r>
          </a:p>
          <a:p>
            <a:endParaRPr lang="en-US" sz="1400" dirty="0">
              <a:solidFill>
                <a:schemeClr val="bg1"/>
              </a:solidFill>
            </a:endParaRPr>
          </a:p>
          <a:p>
            <a:r>
              <a:rPr lang="en-US" sz="1400" b="1" dirty="0">
                <a:solidFill>
                  <a:schemeClr val="bg1"/>
                </a:solidFill>
              </a:rPr>
              <a:t>It brings you 400+ suppliers under one roof:</a:t>
            </a:r>
          </a:p>
          <a:p>
            <a:r>
              <a:rPr lang="en-US" sz="1400" dirty="0">
                <a:solidFill>
                  <a:schemeClr val="bg1"/>
                </a:solidFill>
              </a:rPr>
              <a:t>Meet with your existing suppliers and  check out the market’s newest offerings on the expo floor</a:t>
            </a:r>
          </a:p>
          <a:p>
            <a:pPr>
              <a:buFontTx/>
              <a:buChar char="-"/>
            </a:pPr>
            <a:endParaRPr lang="en-US" sz="1400" dirty="0">
              <a:solidFill>
                <a:schemeClr val="bg1"/>
              </a:solidFill>
            </a:endParaRPr>
          </a:p>
          <a:p>
            <a:r>
              <a:rPr lang="en-US" sz="1400" b="1" dirty="0">
                <a:solidFill>
                  <a:schemeClr val="bg1"/>
                </a:solidFill>
              </a:rPr>
              <a:t>It accelerates your professional development:</a:t>
            </a:r>
          </a:p>
          <a:p>
            <a:r>
              <a:rPr lang="en-US" sz="1400" dirty="0">
                <a:solidFill>
                  <a:schemeClr val="bg1"/>
                </a:solidFill>
              </a:rPr>
              <a:t>Take advantage of professional power- Up programming and sit for your GTP certification, or register for one of the many advanced courses that Gat Academy will offer</a:t>
            </a:r>
          </a:p>
          <a:p>
            <a:pPr>
              <a:buFontTx/>
              <a:buChar char="-"/>
            </a:pPr>
            <a:endParaRPr lang="en-US" sz="1400" dirty="0">
              <a:solidFill>
                <a:schemeClr val="bg1"/>
              </a:solidFill>
            </a:endParaRPr>
          </a:p>
          <a:p>
            <a:r>
              <a:rPr lang="en-US" sz="1400" b="1" dirty="0">
                <a:solidFill>
                  <a:schemeClr val="bg1"/>
                </a:solidFill>
              </a:rPr>
              <a:t>Benchmark your program against others in the industry:</a:t>
            </a:r>
          </a:p>
          <a:p>
            <a:r>
              <a:rPr lang="en-US" sz="1400" dirty="0">
                <a:solidFill>
                  <a:schemeClr val="bg1"/>
                </a:solidFill>
              </a:rPr>
              <a:t>Refine your travel program by swapping ideas to identify best practices and reduce risk </a:t>
            </a:r>
          </a:p>
          <a:p>
            <a:endParaRPr lang="en-US" sz="1400" dirty="0"/>
          </a:p>
        </p:txBody>
      </p:sp>
      <p:sp>
        <p:nvSpPr>
          <p:cNvPr id="8" name="TextBox 7"/>
          <p:cNvSpPr txBox="1"/>
          <p:nvPr/>
        </p:nvSpPr>
        <p:spPr>
          <a:xfrm>
            <a:off x="6934200" y="8839200"/>
            <a:ext cx="381001" cy="253916"/>
          </a:xfrm>
          <a:prstGeom prst="rect">
            <a:avLst/>
          </a:prstGeom>
          <a:noFill/>
        </p:spPr>
        <p:txBody>
          <a:bodyPr wrap="square" rtlCol="0">
            <a:spAutoFit/>
          </a:bodyPr>
          <a:lstStyle/>
          <a:p>
            <a:fld id="{E63B62E6-6E92-41B7-A045-041617F5A5D8}" type="slidenum">
              <a:rPr lang="en-US" sz="1050" smtClean="0">
                <a:solidFill>
                  <a:schemeClr val="bg1"/>
                </a:solidFill>
              </a:rPr>
              <a:t>3</a:t>
            </a:fld>
            <a:endParaRPr lang="en-US" dirty="0">
              <a:solidFill>
                <a:schemeClr val="bg1"/>
              </a:solidFill>
            </a:endParaRPr>
          </a:p>
        </p:txBody>
      </p:sp>
      <p:pic>
        <p:nvPicPr>
          <p:cNvPr id="2050" name="Picture 2" descr="S:\GBTA\2015 GBTA\General GBTA Graphics\GBTA F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l="4478" t="13718" r="2604" b="9371"/>
          <a:stretch/>
        </p:blipFill>
        <p:spPr bwMode="auto">
          <a:xfrm>
            <a:off x="888344" y="1600200"/>
            <a:ext cx="5486400" cy="73987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anantoniobta.org/images/news/Convention2015_Logo_w_Date_Loc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205" y="152400"/>
            <a:ext cx="4668101"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70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i.investopedia.com/inv/articles/slideshow/coolest-airlines/airline-coolest.jp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169" t="95" r="40646" b="-95"/>
          <a:stretch/>
        </p:blipFill>
        <p:spPr bwMode="auto">
          <a:xfrm>
            <a:off x="1" y="0"/>
            <a:ext cx="7315199" cy="914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74354" y="152400"/>
            <a:ext cx="6988446" cy="8864642"/>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94962" y="2057400"/>
            <a:ext cx="2091037" cy="646331"/>
          </a:xfrm>
          <a:prstGeom prst="rect">
            <a:avLst/>
          </a:prstGeom>
          <a:noFill/>
        </p:spPr>
        <p:txBody>
          <a:bodyPr wrap="square" rtlCol="0">
            <a:spAutoFit/>
          </a:bodyPr>
          <a:lstStyle/>
          <a:p>
            <a:pPr algn="ctr"/>
            <a:r>
              <a:rPr lang="en-US" sz="1200" b="1" dirty="0" err="1" smtClean="0"/>
              <a:t>Charisse</a:t>
            </a:r>
            <a:r>
              <a:rPr lang="en-US" sz="1200" b="1" dirty="0" smtClean="0"/>
              <a:t> </a:t>
            </a:r>
            <a:r>
              <a:rPr lang="en-US" sz="1200" b="1" dirty="0"/>
              <a:t>Jones</a:t>
            </a:r>
            <a:endParaRPr lang="en-US" sz="1200" dirty="0"/>
          </a:p>
          <a:p>
            <a:pPr algn="ctr"/>
            <a:r>
              <a:rPr lang="en-US" sz="1200" dirty="0" smtClean="0"/>
              <a:t>Business Travel Correspondent</a:t>
            </a:r>
            <a:endParaRPr lang="en-US" sz="1200" dirty="0"/>
          </a:p>
          <a:p>
            <a:pPr algn="ctr"/>
            <a:r>
              <a:rPr lang="en-US" sz="1200" dirty="0"/>
              <a:t>USA Today</a:t>
            </a:r>
          </a:p>
        </p:txBody>
      </p:sp>
      <p:sp>
        <p:nvSpPr>
          <p:cNvPr id="4" name="TextBox 3"/>
          <p:cNvSpPr txBox="1"/>
          <p:nvPr/>
        </p:nvSpPr>
        <p:spPr>
          <a:xfrm>
            <a:off x="276479" y="2895600"/>
            <a:ext cx="6810121" cy="6324808"/>
          </a:xfrm>
          <a:prstGeom prst="rect">
            <a:avLst/>
          </a:prstGeom>
          <a:noFill/>
        </p:spPr>
        <p:txBody>
          <a:bodyPr wrap="square" rtlCol="0">
            <a:spAutoFit/>
          </a:bodyPr>
          <a:lstStyle/>
          <a:p>
            <a:r>
              <a:rPr lang="en-US" sz="1050" dirty="0"/>
              <a:t>The 2015 GBTA Convention started with a sit-down discussion with the leaders of two of the airline industry’s most groundbreaking and innovative companies. Although Etihad and Southwest offer very different products, they are tuned into the nature of </a:t>
            </a:r>
            <a:r>
              <a:rPr lang="en-US" sz="1050" dirty="0" smtClean="0"/>
              <a:t>service </a:t>
            </a:r>
            <a:r>
              <a:rPr lang="en-US" sz="1050" dirty="0"/>
              <a:t>and what it means to provide the very best</a:t>
            </a:r>
            <a:r>
              <a:rPr lang="en-US" sz="1050" dirty="0" smtClean="0"/>
              <a:t>.</a:t>
            </a:r>
          </a:p>
          <a:p>
            <a:endParaRPr lang="en-US" sz="1050" dirty="0"/>
          </a:p>
          <a:p>
            <a:endParaRPr lang="en-US" sz="1050" dirty="0"/>
          </a:p>
          <a:p>
            <a:r>
              <a:rPr lang="en-US" sz="1050" dirty="0"/>
              <a:t> </a:t>
            </a:r>
            <a:endParaRPr lang="en-US" sz="1050" dirty="0" smtClean="0"/>
          </a:p>
          <a:p>
            <a:endParaRPr lang="en-US" sz="1050" dirty="0"/>
          </a:p>
          <a:p>
            <a:endParaRPr lang="en-US" sz="1050" dirty="0" smtClean="0"/>
          </a:p>
          <a:p>
            <a:endParaRPr lang="en-US" sz="1050" dirty="0"/>
          </a:p>
          <a:p>
            <a:r>
              <a:rPr lang="en-US" sz="1200" b="1" dirty="0"/>
              <a:t>Mavericks</a:t>
            </a:r>
            <a:endParaRPr lang="en-US" sz="1200" dirty="0"/>
          </a:p>
          <a:p>
            <a:r>
              <a:rPr lang="en-US" sz="1050" dirty="0" err="1"/>
              <a:t>Cherisse</a:t>
            </a:r>
            <a:r>
              <a:rPr lang="en-US" sz="1050" dirty="0"/>
              <a:t> Jones began her interview with Gary C. Kelly by asking about the </a:t>
            </a:r>
            <a:r>
              <a:rPr lang="en-US" sz="1050" dirty="0" smtClean="0"/>
              <a:t>U.S. </a:t>
            </a:r>
            <a:r>
              <a:rPr lang="en-US" sz="1050" dirty="0"/>
              <a:t>Justice Department’s investigation into the major </a:t>
            </a:r>
            <a:r>
              <a:rPr lang="en-US" sz="1050" dirty="0" smtClean="0"/>
              <a:t>U.S. </a:t>
            </a:r>
            <a:r>
              <a:rPr lang="en-US" sz="1050" dirty="0"/>
              <a:t>Airlines after accusations that they are limiting the number of available seats in order to increase prices, a violation of antitrust laws. With a solid assurance that Southwest will comply with all civil investigative demands, Kelly pivots to the success of Southwest.  </a:t>
            </a:r>
          </a:p>
          <a:p>
            <a:r>
              <a:rPr lang="en-US" sz="1050" dirty="0"/>
              <a:t> </a:t>
            </a:r>
          </a:p>
          <a:p>
            <a:r>
              <a:rPr lang="en-US" sz="1050" dirty="0"/>
              <a:t>“We’re growing. We’ve been transforming Southwest over the past five years so that we could grow.” Siting 7% growth year over year, he credits that success to the distinctive brand. “We’ve always been a maverick. We’ve always been different.” Indeed, you have to work harder for your product not to be </a:t>
            </a:r>
            <a:r>
              <a:rPr lang="en-US" sz="1050" dirty="0" smtClean="0"/>
              <a:t>simply </a:t>
            </a:r>
            <a:r>
              <a:rPr lang="en-US" sz="1050" dirty="0"/>
              <a:t>another commodity.</a:t>
            </a:r>
          </a:p>
          <a:p>
            <a:r>
              <a:rPr lang="en-US" sz="1050" dirty="0"/>
              <a:t> </a:t>
            </a:r>
          </a:p>
          <a:p>
            <a:r>
              <a:rPr lang="en-US" sz="1200" b="1" dirty="0"/>
              <a:t>The Southwest Effect</a:t>
            </a:r>
            <a:endParaRPr lang="en-US" sz="1200" dirty="0"/>
          </a:p>
          <a:p>
            <a:r>
              <a:rPr lang="en-US" sz="1050" dirty="0"/>
              <a:t>We call it “The Southwest Effect”, the impact Southwest’s low fares have on prices when a low-cost carrier is introduced into a legacy-heavy market. And it still exists. “In 90% of the cities we serve, Southwest has the lowest fare.”</a:t>
            </a:r>
          </a:p>
          <a:p>
            <a:r>
              <a:rPr lang="en-US" sz="1050" dirty="0"/>
              <a:t> </a:t>
            </a:r>
          </a:p>
          <a:p>
            <a:r>
              <a:rPr lang="en-US" sz="1200" b="1" dirty="0"/>
              <a:t>No Bag Fee. Still.</a:t>
            </a:r>
            <a:endParaRPr lang="en-US" sz="1200" dirty="0"/>
          </a:p>
          <a:p>
            <a:r>
              <a:rPr lang="en-US" sz="1050" dirty="0"/>
              <a:t>With Southwest, enjoy no bag fees, no change fees, and no plans to begin charging for either. While the biggest </a:t>
            </a:r>
            <a:r>
              <a:rPr lang="en-US" sz="1050" dirty="0" smtClean="0"/>
              <a:t>U.S. </a:t>
            </a:r>
            <a:r>
              <a:rPr lang="en-US" sz="1050" dirty="0"/>
              <a:t>carriers made 864 million </a:t>
            </a:r>
            <a:r>
              <a:rPr lang="en-US" sz="1050" dirty="0" smtClean="0"/>
              <a:t>dollars from </a:t>
            </a:r>
            <a:r>
              <a:rPr lang="en-US" sz="1050" dirty="0"/>
              <a:t>bag fees last year, a full 2.2% of total operating revenue, Southwest believes the marketing advantage is still in their favor. “We want to offer a product to customers that they’re proud of.  We want to be as simple, and straightforward, and pleasant to do business with as possible.” Kelly estimates that if they traded on this public promise and opted in to bag fees, the airline would lose a billion dollars net profit. As for other airlines charging to stow your luggage? “I think it’s a gift. I love our competitors for </a:t>
            </a:r>
            <a:r>
              <a:rPr lang="en-US" sz="1050" dirty="0" smtClean="0"/>
              <a:t>it!”</a:t>
            </a:r>
            <a:endParaRPr lang="en-US" sz="1050" dirty="0"/>
          </a:p>
          <a:p>
            <a:r>
              <a:rPr lang="en-US" sz="1050" dirty="0"/>
              <a:t> </a:t>
            </a:r>
          </a:p>
          <a:p>
            <a:r>
              <a:rPr lang="en-US" sz="1200" b="1" dirty="0"/>
              <a:t>10 International Destinations, and Growing</a:t>
            </a:r>
            <a:endParaRPr lang="en-US" sz="1200" dirty="0"/>
          </a:p>
          <a:p>
            <a:r>
              <a:rPr lang="en-US" sz="1050" dirty="0"/>
              <a:t>What’s next for LUV? Expansion. Those single-cabin configurations will be spreading across the globe in the next few years. Southwest is currently building an international terminal in </a:t>
            </a:r>
            <a:r>
              <a:rPr lang="en-US" sz="1050" dirty="0" smtClean="0"/>
              <a:t>FLL </a:t>
            </a:r>
            <a:r>
              <a:rPr lang="en-US" sz="1050" dirty="0"/>
              <a:t>and investing in opportunities around the country, “so that we can grow.” They’ll stick with flying the Boeing 737, while stretching that </a:t>
            </a:r>
            <a:r>
              <a:rPr lang="en-US" sz="1050" dirty="0" smtClean="0"/>
              <a:t>international footprint. </a:t>
            </a:r>
            <a:r>
              <a:rPr lang="en-US" sz="1050" dirty="0"/>
              <a:t>But Kelly ends with a promise: </a:t>
            </a:r>
            <a:r>
              <a:rPr lang="en-US" sz="1050" dirty="0" smtClean="0"/>
              <a:t>No </a:t>
            </a:r>
            <a:r>
              <a:rPr lang="en-US" sz="1050" dirty="0"/>
              <a:t>bag fees. No change fees. Just serving more places with more customers.”</a:t>
            </a:r>
          </a:p>
          <a:p>
            <a:r>
              <a:rPr lang="en-US" sz="1050" dirty="0"/>
              <a:t> </a:t>
            </a:r>
          </a:p>
          <a:p>
            <a:r>
              <a:rPr lang="en-US" sz="1050" dirty="0"/>
              <a:t> </a:t>
            </a:r>
          </a:p>
        </p:txBody>
      </p:sp>
      <p:sp>
        <p:nvSpPr>
          <p:cNvPr id="8" name="Rectangle 7"/>
          <p:cNvSpPr/>
          <p:nvPr/>
        </p:nvSpPr>
        <p:spPr>
          <a:xfrm rot="16200000">
            <a:off x="6377702" y="39064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
        <p:nvSpPr>
          <p:cNvPr id="10" name="TextBox 9"/>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4</a:t>
            </a:fld>
            <a:endParaRPr lang="en-US" dirty="0"/>
          </a:p>
        </p:txBody>
      </p:sp>
      <p:pic>
        <p:nvPicPr>
          <p:cNvPr id="2054" name="Picture 6" descr="Charisse Jones - Convention 2015 Spea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914400"/>
            <a:ext cx="952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279" y="180201"/>
            <a:ext cx="7086599" cy="553998"/>
          </a:xfrm>
          <a:prstGeom prst="rect">
            <a:avLst/>
          </a:prstGeom>
        </p:spPr>
        <p:txBody>
          <a:bodyPr wrap="square">
            <a:spAutoFit/>
          </a:bodyPr>
          <a:lstStyle/>
          <a:p>
            <a:pPr algn="ctr"/>
            <a:r>
              <a:rPr lang="en-US" sz="3000" b="1" cap="all" dirty="0" smtClean="0">
                <a:solidFill>
                  <a:schemeClr val="tx1">
                    <a:lumMod val="65000"/>
                    <a:lumOff val="35000"/>
                  </a:schemeClr>
                </a:solidFill>
                <a:effectLst>
                  <a:outerShdw blurRad="38100" dist="38100" dir="2700000" algn="tl">
                    <a:srgbClr val="000000">
                      <a:alpha val="43137"/>
                    </a:srgbClr>
                  </a:outerShdw>
                </a:effectLst>
              </a:rPr>
              <a:t>Future of Airline Competition </a:t>
            </a:r>
            <a:r>
              <a:rPr lang="en-US" sz="3000" b="1" i="1" cap="all" dirty="0" smtClean="0">
                <a:solidFill>
                  <a:schemeClr val="accent1"/>
                </a:solidFill>
                <a:effectLst>
                  <a:outerShdw blurRad="38100" dist="38100" dir="2700000" algn="tl">
                    <a:srgbClr val="000000">
                      <a:alpha val="43137"/>
                    </a:srgbClr>
                  </a:outerShdw>
                </a:effectLst>
              </a:rPr>
              <a:t>Panel</a:t>
            </a:r>
            <a:endParaRPr lang="en-US" sz="3000" b="1" i="1" cap="all" dirty="0">
              <a:solidFill>
                <a:schemeClr val="accent1"/>
              </a:solidFill>
              <a:effectLst>
                <a:outerShdw blurRad="38100" dist="38100" dir="2700000" algn="tl">
                  <a:srgbClr val="000000">
                    <a:alpha val="43137"/>
                  </a:srgbClr>
                </a:outerShdw>
              </a:effectLst>
            </a:endParaRPr>
          </a:p>
        </p:txBody>
      </p:sp>
      <p:sp>
        <p:nvSpPr>
          <p:cNvPr id="15" name="TextBox 14"/>
          <p:cNvSpPr txBox="1"/>
          <p:nvPr/>
        </p:nvSpPr>
        <p:spPr>
          <a:xfrm>
            <a:off x="2689178" y="2057400"/>
            <a:ext cx="1828800" cy="646331"/>
          </a:xfrm>
          <a:prstGeom prst="rect">
            <a:avLst/>
          </a:prstGeom>
          <a:noFill/>
        </p:spPr>
        <p:txBody>
          <a:bodyPr wrap="square" rtlCol="0">
            <a:spAutoFit/>
          </a:bodyPr>
          <a:lstStyle/>
          <a:p>
            <a:pPr algn="ctr"/>
            <a:r>
              <a:rPr lang="en-US" sz="1200" b="1" dirty="0" smtClean="0"/>
              <a:t>James </a:t>
            </a:r>
            <a:r>
              <a:rPr lang="en-US" sz="1200" b="1" dirty="0"/>
              <a:t>Hogan</a:t>
            </a:r>
            <a:r>
              <a:rPr lang="en-US" sz="1200" dirty="0"/>
              <a:t/>
            </a:r>
            <a:br>
              <a:rPr lang="en-US" sz="1200" dirty="0"/>
            </a:br>
            <a:r>
              <a:rPr lang="en-US" sz="1200" dirty="0"/>
              <a:t>President and </a:t>
            </a:r>
            <a:r>
              <a:rPr lang="en-US" sz="1200" dirty="0" smtClean="0"/>
              <a:t>CEO</a:t>
            </a:r>
            <a:endParaRPr lang="en-US" sz="1200" dirty="0"/>
          </a:p>
          <a:p>
            <a:pPr algn="ctr"/>
            <a:r>
              <a:rPr lang="en-US" sz="1200" dirty="0"/>
              <a:t>Etihad Airways</a:t>
            </a:r>
          </a:p>
        </p:txBody>
      </p:sp>
      <p:sp>
        <p:nvSpPr>
          <p:cNvPr id="17" name="TextBox 16"/>
          <p:cNvSpPr txBox="1"/>
          <p:nvPr/>
        </p:nvSpPr>
        <p:spPr>
          <a:xfrm>
            <a:off x="4648200" y="2057400"/>
            <a:ext cx="2667000" cy="830997"/>
          </a:xfrm>
          <a:prstGeom prst="rect">
            <a:avLst/>
          </a:prstGeom>
          <a:noFill/>
        </p:spPr>
        <p:txBody>
          <a:bodyPr wrap="square" rtlCol="0">
            <a:spAutoFit/>
          </a:bodyPr>
          <a:lstStyle/>
          <a:p>
            <a:pPr algn="ctr"/>
            <a:r>
              <a:rPr lang="en-US" sz="1200" b="1" dirty="0" smtClean="0"/>
              <a:t>Gary </a:t>
            </a:r>
            <a:r>
              <a:rPr lang="en-US" sz="1200" b="1" dirty="0"/>
              <a:t>C. Kelly</a:t>
            </a:r>
            <a:br>
              <a:rPr lang="en-US" sz="1200" b="1" dirty="0"/>
            </a:br>
            <a:r>
              <a:rPr lang="en-US" sz="1200" dirty="0"/>
              <a:t>Chairman of the Board, </a:t>
            </a:r>
            <a:r>
              <a:rPr lang="en-US" sz="1200" dirty="0" smtClean="0"/>
              <a:t/>
            </a:r>
            <a:br>
              <a:rPr lang="en-US" sz="1200" dirty="0" smtClean="0"/>
            </a:br>
            <a:r>
              <a:rPr lang="en-US" sz="1200" dirty="0" smtClean="0"/>
              <a:t>President </a:t>
            </a:r>
            <a:r>
              <a:rPr lang="en-US" sz="1200" dirty="0"/>
              <a:t>&amp; </a:t>
            </a:r>
            <a:r>
              <a:rPr lang="en-US" sz="1200" dirty="0" smtClean="0"/>
              <a:t>CEO</a:t>
            </a:r>
            <a:endParaRPr lang="en-US" sz="1200" dirty="0"/>
          </a:p>
          <a:p>
            <a:pPr algn="ctr"/>
            <a:r>
              <a:rPr lang="en-US" sz="1200" dirty="0"/>
              <a:t>Southwest Airlines</a:t>
            </a:r>
          </a:p>
        </p:txBody>
      </p:sp>
      <p:pic>
        <p:nvPicPr>
          <p:cNvPr id="18" name="Picture 2" descr="Gary Kelly - Convention 2015 Spea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914400"/>
            <a:ext cx="9525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James Hogan - Convention 2015 Speak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312" y="914400"/>
            <a:ext cx="952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img4.wikia.nocookie.net/__cb20100507122407/logopedia/images/d/d5/Southwest_Airlines.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img4.wikia.nocookie.net/__cb20100507122407/logopedia/images/d/d5/Southwest_Airlines.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img4.wikia.nocookie.net/__cb20100507122407/logopedia/images/d/d5/Southwest_Airlines.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http://img4.wikia.nocookie.net/__cb20100507122407/logopedia/images/d/d5/Southwest_Airlines.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Southwest Airli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28" y="3505200"/>
            <a:ext cx="2000250" cy="8001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rot="16200000">
            <a:off x="-410351" y="1380349"/>
            <a:ext cx="1929948" cy="338554"/>
          </a:xfrm>
          <a:prstGeom prst="rect">
            <a:avLst/>
          </a:prstGeom>
          <a:noFill/>
        </p:spPr>
        <p:txBody>
          <a:bodyPr wrap="square" rtlCol="0">
            <a:spAutoFit/>
          </a:bodyPr>
          <a:lstStyle/>
          <a:p>
            <a:pPr algn="ctr"/>
            <a:r>
              <a:rPr lang="en-US" sz="1600" b="1" dirty="0" smtClean="0"/>
              <a:t>Interviewer</a:t>
            </a:r>
            <a:endParaRPr lang="en-US" sz="1200" dirty="0"/>
          </a:p>
        </p:txBody>
      </p:sp>
    </p:spTree>
    <p:extLst>
      <p:ext uri="{BB962C8B-B14F-4D97-AF65-F5344CB8AC3E}">
        <p14:creationId xmlns:p14="http://schemas.microsoft.com/office/powerpoint/2010/main" val="1088396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i.investopedia.com/inv/articles/slideshow/coolest-airlines/airline-coolest.jp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169" t="95" r="40646" b="-95"/>
          <a:stretch/>
        </p:blipFill>
        <p:spPr bwMode="auto">
          <a:xfrm>
            <a:off x="1" y="0"/>
            <a:ext cx="7315199" cy="914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94256" y="180202"/>
            <a:ext cx="6988446" cy="8709882"/>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04799" y="1981200"/>
            <a:ext cx="6748955" cy="5539978"/>
          </a:xfrm>
          <a:prstGeom prst="rect">
            <a:avLst/>
          </a:prstGeom>
          <a:noFill/>
        </p:spPr>
        <p:txBody>
          <a:bodyPr wrap="square" rtlCol="0">
            <a:spAutoFit/>
          </a:bodyPr>
          <a:lstStyle/>
          <a:p>
            <a:r>
              <a:rPr lang="en-US" sz="1200" b="1" dirty="0" smtClean="0"/>
              <a:t>Open </a:t>
            </a:r>
            <a:r>
              <a:rPr lang="en-US" sz="1200" b="1" dirty="0"/>
              <a:t>Skies are Not-So-Friendly</a:t>
            </a:r>
            <a:endParaRPr lang="en-US" sz="1200" dirty="0"/>
          </a:p>
          <a:p>
            <a:r>
              <a:rPr lang="en-US" sz="1050" dirty="0"/>
              <a:t>When Jones addressed James Hogan, President and CEO of Etihad Airways, she started with a bang, asking about the </a:t>
            </a:r>
            <a:r>
              <a:rPr lang="en-US" sz="1050" dirty="0" smtClean="0"/>
              <a:t>dispute over Open Skies </a:t>
            </a:r>
            <a:r>
              <a:rPr lang="en-US" sz="1050" dirty="0"/>
              <a:t>with the U.S. legacy carriers, United, American, and Delta, </a:t>
            </a:r>
            <a:r>
              <a:rPr lang="en-US" sz="1050" dirty="0" smtClean="0"/>
              <a:t>and </a:t>
            </a:r>
            <a:r>
              <a:rPr lang="en-US" sz="1050" dirty="0"/>
              <a:t>rumors of government subsidies for the Gulf carriers.</a:t>
            </a:r>
          </a:p>
          <a:p>
            <a:r>
              <a:rPr lang="en-US" sz="1050" dirty="0"/>
              <a:t> </a:t>
            </a:r>
          </a:p>
          <a:p>
            <a:r>
              <a:rPr lang="en-US" sz="1050" dirty="0"/>
              <a:t>“We comply to all government regulations. We’ve released all documents to the government.” Frankly stating that Etihad is in full compliance, Hogan </a:t>
            </a:r>
            <a:r>
              <a:rPr lang="en-US" sz="1050" dirty="0" smtClean="0"/>
              <a:t>jokes </a:t>
            </a:r>
            <a:r>
              <a:rPr lang="en-US" sz="1050" dirty="0"/>
              <a:t>about the free publicity. “If you didn’t know who we were before…”</a:t>
            </a:r>
          </a:p>
          <a:p>
            <a:r>
              <a:rPr lang="en-US" sz="1200" dirty="0" smtClean="0"/>
              <a:t/>
            </a:r>
            <a:br>
              <a:rPr lang="en-US" sz="1200" dirty="0" smtClean="0"/>
            </a:br>
            <a:r>
              <a:rPr lang="en-US" sz="1200" b="1" dirty="0" smtClean="0"/>
              <a:t>Feeding </a:t>
            </a:r>
            <a:r>
              <a:rPr lang="en-US" sz="1200" b="1" dirty="0"/>
              <a:t>the Network</a:t>
            </a:r>
            <a:endParaRPr lang="en-US" sz="1200" dirty="0"/>
          </a:p>
          <a:p>
            <a:r>
              <a:rPr lang="en-US" sz="1050" dirty="0"/>
              <a:t>Etihad Airways has a different set-up than other giant Gulf carriers. “We have the Middle East and the Indian subcontinent. This is a region that is close to the population of China. When you look at our position and ask if there is enough traffic for three carriers, the answer is: there is.” As the smallest airline of the bunch, Etihad has a different strategy. “We are very focused on how we knit the network. We codeshare with over 30 carriers and partners from around the world. We have segmentation.” </a:t>
            </a:r>
          </a:p>
          <a:p>
            <a:r>
              <a:rPr lang="en-US" sz="1050" dirty="0"/>
              <a:t> </a:t>
            </a:r>
          </a:p>
          <a:p>
            <a:r>
              <a:rPr lang="en-US" sz="1050" dirty="0"/>
              <a:t>With over 140 different nationalities in the airline, the Etihad model focuses on service, respect for the customer, and innovation through </a:t>
            </a:r>
            <a:r>
              <a:rPr lang="en-US" sz="1050" dirty="0" smtClean="0"/>
              <a:t>technology </a:t>
            </a:r>
            <a:r>
              <a:rPr lang="en-US" sz="1050" dirty="0"/>
              <a:t>and working with partners. “We connect America to parts of the world where </a:t>
            </a:r>
            <a:r>
              <a:rPr lang="en-US" sz="1050" dirty="0" smtClean="0"/>
              <a:t>U.S. </a:t>
            </a:r>
            <a:r>
              <a:rPr lang="en-US" sz="1050" dirty="0"/>
              <a:t>carriers don’t operate.”</a:t>
            </a:r>
          </a:p>
          <a:p>
            <a:r>
              <a:rPr lang="en-US" sz="1050" dirty="0"/>
              <a:t> </a:t>
            </a:r>
          </a:p>
          <a:p>
            <a:r>
              <a:rPr lang="en-US" sz="1200" b="1" dirty="0"/>
              <a:t>Synergy Set-Up</a:t>
            </a:r>
            <a:endParaRPr lang="en-US" sz="1200" dirty="0"/>
          </a:p>
          <a:p>
            <a:r>
              <a:rPr lang="en-US" sz="1050" dirty="0"/>
              <a:t>There are various airlines within the Etihad family, and Hogan supplies that they carefully examine the integration of the network. “We look at the flying and how we feed each other. From a competition perspective, obviously, in each of the markets we have synergies. </a:t>
            </a:r>
            <a:r>
              <a:rPr lang="en-US" sz="1050" dirty="0" smtClean="0"/>
              <a:t>We’re in </a:t>
            </a:r>
            <a:r>
              <a:rPr lang="en-US" sz="1050" dirty="0"/>
              <a:t>fact the 5th largest aviation entity in the </a:t>
            </a:r>
            <a:r>
              <a:rPr lang="en-US" sz="1050" dirty="0" smtClean="0"/>
              <a:t>world. As </a:t>
            </a:r>
            <a:r>
              <a:rPr lang="en-US" sz="1050" dirty="0"/>
              <a:t>a group, we leverage our size for financing, a fact that makes us different as an airline over other gulf carriers.</a:t>
            </a:r>
          </a:p>
          <a:p>
            <a:r>
              <a:rPr lang="en-US" sz="1050" dirty="0"/>
              <a:t> </a:t>
            </a:r>
          </a:p>
          <a:p>
            <a:r>
              <a:rPr lang="en-US" sz="1200" b="1" dirty="0"/>
              <a:t>New Meaning for High Service</a:t>
            </a:r>
            <a:endParaRPr lang="en-US" sz="1200" dirty="0"/>
          </a:p>
          <a:p>
            <a:r>
              <a:rPr lang="en-US" sz="1050" dirty="0"/>
              <a:t>Etihad offers high-touch service </a:t>
            </a:r>
            <a:r>
              <a:rPr lang="en-US" sz="1050" dirty="0" smtClean="0">
                <a:latin typeface="Arial"/>
                <a:cs typeface="Arial"/>
              </a:rPr>
              <a:t>─</a:t>
            </a:r>
            <a:r>
              <a:rPr lang="en-US" sz="1050" dirty="0" smtClean="0"/>
              <a:t> </a:t>
            </a:r>
            <a:r>
              <a:rPr lang="en-US" sz="1050" dirty="0"/>
              <a:t>chauffeurs, in-air showers, turn-down service. “One of the great things about travel in this industry is that you know who your client is. We don’t have passengers; we have guests.” Siting the variety of clientele </a:t>
            </a:r>
            <a:r>
              <a:rPr lang="en-US" sz="1050" dirty="0">
                <a:latin typeface="Arial"/>
                <a:cs typeface="Arial"/>
              </a:rPr>
              <a:t>─</a:t>
            </a:r>
            <a:r>
              <a:rPr lang="en-US" sz="1050" dirty="0" smtClean="0"/>
              <a:t> </a:t>
            </a:r>
            <a:r>
              <a:rPr lang="en-US" sz="1050" dirty="0"/>
              <a:t>religious traffic, ethnic traffic, business traffic, </a:t>
            </a:r>
            <a:r>
              <a:rPr lang="en-US" sz="1050" dirty="0" smtClean="0"/>
              <a:t>etc.</a:t>
            </a:r>
            <a:r>
              <a:rPr lang="en-US" sz="1050" dirty="0">
                <a:latin typeface="Arial"/>
                <a:cs typeface="Arial"/>
              </a:rPr>
              <a:t> ─ </a:t>
            </a:r>
            <a:r>
              <a:rPr lang="en-US" sz="1050" dirty="0" smtClean="0"/>
              <a:t>Hogan </a:t>
            </a:r>
            <a:r>
              <a:rPr lang="en-US" sz="1050" dirty="0"/>
              <a:t>knows it’s important to communicate with the client and innovate new and better ways to provide service. “The space on the front of the aircraft was dead space; you couldn’t put seats in there. How do you look at that space and create innovation? Chefs, butlers, nannies on board (we give your children </a:t>
            </a:r>
            <a:r>
              <a:rPr lang="en-US" sz="1050" dirty="0" smtClean="0"/>
              <a:t>back!)… </a:t>
            </a:r>
            <a:r>
              <a:rPr lang="en-US" sz="1050" dirty="0"/>
              <a:t>the key here is from a revenue point of view</a:t>
            </a:r>
            <a:r>
              <a:rPr lang="en-US" sz="1050" dirty="0" smtClean="0"/>
              <a:t>.”</a:t>
            </a:r>
            <a:endParaRPr lang="en-US" sz="1050" dirty="0"/>
          </a:p>
        </p:txBody>
      </p:sp>
      <p:sp>
        <p:nvSpPr>
          <p:cNvPr id="10" name="TextBox 9"/>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5</a:t>
            </a:fld>
            <a:endParaRPr lang="en-US" dirty="0"/>
          </a:p>
        </p:txBody>
      </p:sp>
      <p:pic>
        <p:nvPicPr>
          <p:cNvPr id="16" name="Picture 3" descr="C:\Users\cturner\Desktop\WTI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8041753"/>
            <a:ext cx="1447800" cy="87364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rot="16200000">
            <a:off x="6377702" y="39064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
        <p:nvSpPr>
          <p:cNvPr id="11" name="Rectangle 10"/>
          <p:cNvSpPr/>
          <p:nvPr/>
        </p:nvSpPr>
        <p:spPr>
          <a:xfrm>
            <a:off x="60279" y="180201"/>
            <a:ext cx="7086599" cy="553998"/>
          </a:xfrm>
          <a:prstGeom prst="rect">
            <a:avLst/>
          </a:prstGeom>
        </p:spPr>
        <p:txBody>
          <a:bodyPr wrap="square">
            <a:spAutoFit/>
          </a:bodyPr>
          <a:lstStyle/>
          <a:p>
            <a:pPr algn="ctr"/>
            <a:r>
              <a:rPr lang="en-US" sz="3000" b="1" cap="all" dirty="0" smtClean="0">
                <a:solidFill>
                  <a:schemeClr val="tx1">
                    <a:lumMod val="65000"/>
                    <a:lumOff val="35000"/>
                  </a:schemeClr>
                </a:solidFill>
                <a:effectLst>
                  <a:outerShdw blurRad="38100" dist="38100" dir="2700000" algn="tl">
                    <a:srgbClr val="000000">
                      <a:alpha val="43137"/>
                    </a:srgbClr>
                  </a:outerShdw>
                </a:effectLst>
              </a:rPr>
              <a:t>Future of Airline Competition </a:t>
            </a:r>
            <a:r>
              <a:rPr lang="en-US" sz="3000" b="1" i="1" cap="all" dirty="0" smtClean="0">
                <a:solidFill>
                  <a:schemeClr val="accent1"/>
                </a:solidFill>
                <a:effectLst>
                  <a:outerShdw blurRad="38100" dist="38100" dir="2700000" algn="tl">
                    <a:srgbClr val="000000">
                      <a:alpha val="43137"/>
                    </a:srgbClr>
                  </a:outerShdw>
                </a:effectLst>
              </a:rPr>
              <a:t>Panel</a:t>
            </a:r>
            <a:endParaRPr lang="en-US" sz="3000" b="1" i="1" cap="all" dirty="0">
              <a:solidFill>
                <a:schemeClr val="accent1"/>
              </a:solidFill>
              <a:effectLst>
                <a:outerShdw blurRad="38100" dist="38100" dir="2700000" algn="tl">
                  <a:srgbClr val="000000">
                    <a:alpha val="43137"/>
                  </a:srgbClr>
                </a:outerShdw>
              </a:effectLst>
            </a:endParaRPr>
          </a:p>
        </p:txBody>
      </p:sp>
      <p:pic>
        <p:nvPicPr>
          <p:cNvPr id="5122" name="Picture 2" descr="http://www.dunestodales.com/images/etihad_airway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62632"/>
            <a:ext cx="2666999" cy="12846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256" y="7391430"/>
            <a:ext cx="6816143" cy="1107996"/>
          </a:xfrm>
          <a:prstGeom prst="rect">
            <a:avLst/>
          </a:prstGeom>
          <a:noFill/>
        </p:spPr>
        <p:txBody>
          <a:bodyPr wrap="square" rtlCol="0">
            <a:spAutoFit/>
          </a:bodyPr>
          <a:lstStyle/>
          <a:p>
            <a:r>
              <a:rPr lang="en-US" sz="2400" b="1" dirty="0"/>
              <a:t>The Takeaway</a:t>
            </a:r>
            <a:endParaRPr lang="en-US" sz="2400" dirty="0"/>
          </a:p>
          <a:p>
            <a:pPr marL="285750" indent="-285750">
              <a:buFont typeface="Arial" panose="020B0604020202020204" pitchFamily="34" charset="0"/>
              <a:buChar char="•"/>
            </a:pPr>
            <a:r>
              <a:rPr lang="en-US" sz="1400" dirty="0"/>
              <a:t>To stay ahead of the pack, airlines shouldn’t feel pressured by the rest of the industry.</a:t>
            </a:r>
          </a:p>
          <a:p>
            <a:pPr marL="285750" indent="-285750">
              <a:buFont typeface="Arial" panose="020B0604020202020204" pitchFamily="34" charset="0"/>
              <a:buChar char="•"/>
            </a:pPr>
            <a:r>
              <a:rPr lang="en-US" sz="1400" dirty="0"/>
              <a:t>The Middle East is not a monolith, </a:t>
            </a:r>
            <a:r>
              <a:rPr lang="en-US" sz="1400" dirty="0" smtClean="0"/>
              <a:t>and not all the Gulf Carriers </a:t>
            </a:r>
            <a:r>
              <a:rPr lang="en-US" sz="1400" dirty="0"/>
              <a:t>are </a:t>
            </a:r>
            <a:r>
              <a:rPr lang="en-US" sz="1400" dirty="0" smtClean="0"/>
              <a:t>the </a:t>
            </a:r>
            <a:r>
              <a:rPr lang="en-US" sz="1400" dirty="0"/>
              <a:t>same. </a:t>
            </a:r>
            <a:endParaRPr lang="en-US" sz="1400" dirty="0" smtClean="0"/>
          </a:p>
          <a:p>
            <a:pPr marL="285750" indent="-285750">
              <a:buFont typeface="Arial" panose="020B0604020202020204" pitchFamily="34" charset="0"/>
              <a:buChar char="•"/>
            </a:pPr>
            <a:r>
              <a:rPr lang="en-US" sz="1400" dirty="0" smtClean="0"/>
              <a:t>Learn </a:t>
            </a:r>
            <a:r>
              <a:rPr lang="en-US" sz="1400" dirty="0"/>
              <a:t>how different operational networks interact with your travel program</a:t>
            </a:r>
            <a:r>
              <a:rPr lang="en-US" sz="1400" dirty="0" smtClean="0"/>
              <a:t>.</a:t>
            </a:r>
            <a:endParaRPr lang="en-US" sz="600" dirty="0">
              <a:latin typeface="Times New Roman" pitchFamily="18" charset="0"/>
              <a:cs typeface="Times New Roman" pitchFamily="18" charset="0"/>
            </a:endParaRPr>
          </a:p>
        </p:txBody>
      </p:sp>
    </p:spTree>
    <p:extLst>
      <p:ext uri="{BB962C8B-B14F-4D97-AF65-F5344CB8AC3E}">
        <p14:creationId xmlns:p14="http://schemas.microsoft.com/office/powerpoint/2010/main" val="331041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i.investopedia.com/inv/articles/slideshow/coolest-airlines/airline-coolest.jp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169" t="95" r="40646" b="-95"/>
          <a:stretch/>
        </p:blipFill>
        <p:spPr bwMode="auto">
          <a:xfrm>
            <a:off x="1" y="0"/>
            <a:ext cx="7315199" cy="914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94256" y="241004"/>
            <a:ext cx="6988446" cy="8649079"/>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5558" y="2819400"/>
            <a:ext cx="2102842" cy="784830"/>
          </a:xfrm>
          <a:prstGeom prst="rect">
            <a:avLst/>
          </a:prstGeom>
          <a:noFill/>
        </p:spPr>
        <p:txBody>
          <a:bodyPr wrap="square" rtlCol="0">
            <a:spAutoFit/>
          </a:bodyPr>
          <a:lstStyle/>
          <a:p>
            <a:r>
              <a:rPr lang="en-US" sz="1200" b="1" dirty="0" smtClean="0"/>
              <a:t>Guy </a:t>
            </a:r>
            <a:r>
              <a:rPr lang="en-US" sz="1200" b="1" dirty="0"/>
              <a:t>Langford</a:t>
            </a:r>
            <a:r>
              <a:rPr lang="en-US" sz="1200" dirty="0"/>
              <a:t/>
            </a:r>
            <a:br>
              <a:rPr lang="en-US" sz="1200" dirty="0"/>
            </a:br>
            <a:r>
              <a:rPr lang="en-US" sz="1050" dirty="0"/>
              <a:t>Vice Chairman, </a:t>
            </a:r>
            <a:r>
              <a:rPr lang="en-US" sz="1050" dirty="0" smtClean="0"/>
              <a:t/>
            </a:r>
            <a:br>
              <a:rPr lang="en-US" sz="1050" dirty="0" smtClean="0"/>
            </a:br>
            <a:r>
              <a:rPr lang="en-US" sz="1050" dirty="0" smtClean="0"/>
              <a:t>US </a:t>
            </a:r>
            <a:r>
              <a:rPr lang="en-US" sz="1050" dirty="0"/>
              <a:t>THL Leader</a:t>
            </a:r>
            <a:br>
              <a:rPr lang="en-US" sz="1050" dirty="0"/>
            </a:br>
            <a:r>
              <a:rPr lang="en-US" sz="1050" dirty="0"/>
              <a:t>Deloitte &amp; </a:t>
            </a:r>
            <a:r>
              <a:rPr lang="en-US" sz="1050" dirty="0" err="1"/>
              <a:t>Touche</a:t>
            </a:r>
            <a:r>
              <a:rPr lang="en-US" sz="1050" dirty="0"/>
              <a:t> LLP</a:t>
            </a:r>
            <a:endParaRPr lang="en-US" sz="900" dirty="0"/>
          </a:p>
        </p:txBody>
      </p:sp>
      <p:sp>
        <p:nvSpPr>
          <p:cNvPr id="5" name="TextBox 4"/>
          <p:cNvSpPr txBox="1"/>
          <p:nvPr/>
        </p:nvSpPr>
        <p:spPr>
          <a:xfrm>
            <a:off x="304800" y="4840069"/>
            <a:ext cx="1371600" cy="615553"/>
          </a:xfrm>
          <a:prstGeom prst="rect">
            <a:avLst/>
          </a:prstGeom>
          <a:noFill/>
        </p:spPr>
        <p:txBody>
          <a:bodyPr wrap="square" rtlCol="0">
            <a:spAutoFit/>
          </a:bodyPr>
          <a:lstStyle/>
          <a:p>
            <a:r>
              <a:rPr lang="en-US" sz="1200" b="1" dirty="0" smtClean="0"/>
              <a:t>Kaye </a:t>
            </a:r>
            <a:r>
              <a:rPr lang="en-US" sz="1200" b="1" dirty="0" err="1"/>
              <a:t>Ceille</a:t>
            </a:r>
            <a:endParaRPr lang="en-US" sz="1200" dirty="0"/>
          </a:p>
          <a:p>
            <a:r>
              <a:rPr lang="en-US" sz="1050" dirty="0"/>
              <a:t>President</a:t>
            </a:r>
          </a:p>
          <a:p>
            <a:r>
              <a:rPr lang="en-US" sz="1050" dirty="0" err="1"/>
              <a:t>Zipcar</a:t>
            </a:r>
            <a:endParaRPr lang="en-US" sz="1050" dirty="0"/>
          </a:p>
        </p:txBody>
      </p:sp>
      <p:sp>
        <p:nvSpPr>
          <p:cNvPr id="6" name="TextBox 5"/>
          <p:cNvSpPr txBox="1"/>
          <p:nvPr/>
        </p:nvSpPr>
        <p:spPr>
          <a:xfrm>
            <a:off x="304800" y="7010400"/>
            <a:ext cx="1905000" cy="761747"/>
          </a:xfrm>
          <a:prstGeom prst="rect">
            <a:avLst/>
          </a:prstGeom>
          <a:noFill/>
        </p:spPr>
        <p:txBody>
          <a:bodyPr wrap="square" rtlCol="0">
            <a:spAutoFit/>
          </a:bodyPr>
          <a:lstStyle/>
          <a:p>
            <a:r>
              <a:rPr lang="en-US" sz="1200" b="1" dirty="0" smtClean="0"/>
              <a:t>Chip </a:t>
            </a:r>
            <a:r>
              <a:rPr lang="en-US" sz="1200" b="1" dirty="0"/>
              <a:t>Conley</a:t>
            </a:r>
            <a:r>
              <a:rPr lang="en-US" sz="1200" dirty="0"/>
              <a:t/>
            </a:r>
            <a:br>
              <a:rPr lang="en-US" sz="1200" dirty="0"/>
            </a:br>
            <a:r>
              <a:rPr lang="en-US" sz="1050" dirty="0"/>
              <a:t>Head of Global </a:t>
            </a:r>
            <a:r>
              <a:rPr lang="en-US" sz="1050" dirty="0" smtClean="0"/>
              <a:t/>
            </a:r>
            <a:br>
              <a:rPr lang="en-US" sz="1050" dirty="0" smtClean="0"/>
            </a:br>
            <a:r>
              <a:rPr lang="en-US" sz="1050" dirty="0" smtClean="0"/>
              <a:t>Hospitality &amp; Strategy</a:t>
            </a:r>
            <a:r>
              <a:rPr lang="en-US" sz="1050" dirty="0"/>
              <a:t/>
            </a:r>
            <a:br>
              <a:rPr lang="en-US" sz="1050" dirty="0"/>
            </a:br>
            <a:r>
              <a:rPr lang="en-US" sz="1050" dirty="0" err="1"/>
              <a:t>Airbnb</a:t>
            </a:r>
            <a:endParaRPr lang="en-US" sz="900" dirty="0"/>
          </a:p>
        </p:txBody>
      </p:sp>
      <p:sp>
        <p:nvSpPr>
          <p:cNvPr id="4" name="TextBox 3"/>
          <p:cNvSpPr txBox="1"/>
          <p:nvPr/>
        </p:nvSpPr>
        <p:spPr>
          <a:xfrm>
            <a:off x="1815152" y="1447800"/>
            <a:ext cx="5195248" cy="7294305"/>
          </a:xfrm>
          <a:prstGeom prst="rect">
            <a:avLst/>
          </a:prstGeom>
          <a:noFill/>
        </p:spPr>
        <p:txBody>
          <a:bodyPr wrap="square" rtlCol="0">
            <a:spAutoFit/>
          </a:bodyPr>
          <a:lstStyle/>
          <a:p>
            <a:r>
              <a:rPr lang="en-US" sz="1100" dirty="0"/>
              <a:t>Addressing the latest game changer to the market, the panel sat down to discuss the Sharing Economy model, and how it will affect travel.</a:t>
            </a:r>
          </a:p>
          <a:p>
            <a:r>
              <a:rPr lang="en-US" sz="1100" dirty="0"/>
              <a:t> </a:t>
            </a:r>
          </a:p>
          <a:p>
            <a:r>
              <a:rPr lang="en-US" sz="1400" b="1" dirty="0"/>
              <a:t>What is the Sharing Economy?</a:t>
            </a:r>
            <a:endParaRPr lang="en-US" sz="1400" dirty="0"/>
          </a:p>
          <a:p>
            <a:r>
              <a:rPr lang="en-US" sz="1100" b="1" dirty="0" smtClean="0"/>
              <a:t>Stubblefield</a:t>
            </a:r>
            <a:r>
              <a:rPr lang="en-US" sz="1100" b="1" dirty="0"/>
              <a:t>: </a:t>
            </a:r>
            <a:r>
              <a:rPr lang="en-US" sz="1100" dirty="0"/>
              <a:t>The “Share Economy” has been around for a long time. On any given week we share more than 1 million vehicles here in North America. Customers want access and convenience. They want low cost. And they want to have full information on the commodity they’re using. </a:t>
            </a:r>
            <a:r>
              <a:rPr lang="en-US" sz="1100" b="1" dirty="0"/>
              <a:t>Consumers are changing their habits. </a:t>
            </a:r>
            <a:r>
              <a:rPr lang="en-US" sz="1100" dirty="0"/>
              <a:t>They want it when they want it where they want it and how they want it.</a:t>
            </a:r>
          </a:p>
          <a:p>
            <a:r>
              <a:rPr lang="en-US" sz="1100" dirty="0"/>
              <a:t> </a:t>
            </a:r>
          </a:p>
          <a:p>
            <a:r>
              <a:rPr lang="en-US" sz="1100" b="1" dirty="0"/>
              <a:t>Pérez </a:t>
            </a:r>
            <a:r>
              <a:rPr lang="en-US" sz="1100" b="1" dirty="0" err="1"/>
              <a:t>Fernández</a:t>
            </a:r>
            <a:r>
              <a:rPr lang="en-US" sz="1100" b="1" dirty="0"/>
              <a:t>: </a:t>
            </a:r>
            <a:r>
              <a:rPr lang="en-US" sz="1100" dirty="0" smtClean="0"/>
              <a:t>“</a:t>
            </a:r>
            <a:r>
              <a:rPr lang="en-US" sz="1100" dirty="0"/>
              <a:t>Share Economy” is a contradiction in terms. “Share” doesn’t mean you can ask for a price. </a:t>
            </a:r>
            <a:r>
              <a:rPr lang="en-US" sz="1100" i="1" dirty="0"/>
              <a:t>Perez Fernandez brings up a major issue that traditional suppliers have with the share economy newcomers: </a:t>
            </a:r>
            <a:r>
              <a:rPr lang="en-US" sz="1100" dirty="0"/>
              <a:t> We would be collecting 8 million </a:t>
            </a:r>
            <a:r>
              <a:rPr lang="en-US" sz="1100" dirty="0" smtClean="0"/>
              <a:t>euros </a:t>
            </a:r>
            <a:r>
              <a:rPr lang="en-US" sz="1100" dirty="0"/>
              <a:t>in taxes if the share economy was regulated. </a:t>
            </a:r>
          </a:p>
          <a:p>
            <a:r>
              <a:rPr lang="en-US" sz="1100" dirty="0"/>
              <a:t> </a:t>
            </a:r>
          </a:p>
          <a:p>
            <a:r>
              <a:rPr lang="en-US" sz="1100" b="1" dirty="0" err="1"/>
              <a:t>Ceille</a:t>
            </a:r>
            <a:r>
              <a:rPr lang="en-US" sz="1100" dirty="0"/>
              <a:t>: We think of this more in terms of efficiency. The average N</a:t>
            </a:r>
            <a:r>
              <a:rPr lang="en-US" sz="1100" dirty="0" smtClean="0"/>
              <a:t>orth American </a:t>
            </a:r>
            <a:r>
              <a:rPr lang="en-US" sz="1100" dirty="0"/>
              <a:t>car sits idle for 23 hours a day. The purpose of </a:t>
            </a:r>
            <a:r>
              <a:rPr lang="en-US" sz="1100" dirty="0" err="1"/>
              <a:t>Zipcar</a:t>
            </a:r>
            <a:r>
              <a:rPr lang="en-US" sz="1100" dirty="0"/>
              <a:t> is to make the world more efficient in terms of time and money; members have access to 15 million vehicles.</a:t>
            </a:r>
          </a:p>
          <a:p>
            <a:r>
              <a:rPr lang="en-US" sz="1100" dirty="0"/>
              <a:t> </a:t>
            </a:r>
          </a:p>
          <a:p>
            <a:r>
              <a:rPr lang="en-US" sz="1100" b="1" dirty="0"/>
              <a:t>Conley</a:t>
            </a:r>
            <a:r>
              <a:rPr lang="en-US" sz="1100" dirty="0"/>
              <a:t>: We’re sharing the world’s resources through technology. With </a:t>
            </a:r>
            <a:r>
              <a:rPr lang="en-US" sz="1100" dirty="0" err="1"/>
              <a:t>Airbnb</a:t>
            </a:r>
            <a:r>
              <a:rPr lang="en-US" sz="1100" dirty="0"/>
              <a:t>, someone traveling for two weeks can be a host and a guest at the same time</a:t>
            </a:r>
            <a:r>
              <a:rPr lang="en-US" sz="1100" dirty="0" smtClean="0"/>
              <a:t>.</a:t>
            </a:r>
            <a:endParaRPr lang="en-US" sz="1100" dirty="0"/>
          </a:p>
          <a:p>
            <a:r>
              <a:rPr lang="en-US" sz="1100" dirty="0"/>
              <a:t> </a:t>
            </a:r>
          </a:p>
          <a:p>
            <a:r>
              <a:rPr lang="en-US" sz="1400" b="1" dirty="0"/>
              <a:t>How is “Sharing” Different for Corporate vs. Leisure Travel</a:t>
            </a:r>
            <a:endParaRPr lang="en-US" sz="1400" dirty="0"/>
          </a:p>
          <a:p>
            <a:r>
              <a:rPr lang="en-US" sz="1100" b="1" dirty="0" err="1" smtClean="0"/>
              <a:t>Ceille</a:t>
            </a:r>
            <a:r>
              <a:rPr lang="en-US" sz="1100" dirty="0"/>
              <a:t>: The Sharing Economy changes the very notion of travel when it comes to car ownership. People who live in urban or crowded areas use membership to access cars. But 25% of users are business or corporate members who use it </a:t>
            </a:r>
            <a:r>
              <a:rPr lang="en-US" sz="1100" dirty="0" err="1"/>
              <a:t>Zipcar</a:t>
            </a:r>
            <a:r>
              <a:rPr lang="en-US" sz="1100" dirty="0"/>
              <a:t> for transportation, to augment or replace fleet vehicles, or to reduce their impact on the ecosystem.</a:t>
            </a:r>
          </a:p>
          <a:p>
            <a:r>
              <a:rPr lang="en-US" sz="1100" dirty="0"/>
              <a:t> </a:t>
            </a:r>
          </a:p>
          <a:p>
            <a:r>
              <a:rPr lang="en-US" sz="1100" i="1" dirty="0"/>
              <a:t>If necessity is the mother of invention, </a:t>
            </a:r>
            <a:r>
              <a:rPr lang="en-US" sz="1100" i="1" dirty="0" err="1"/>
              <a:t>Airbnb</a:t>
            </a:r>
            <a:r>
              <a:rPr lang="en-US" sz="1100" i="1" dirty="0"/>
              <a:t> was created for the “</a:t>
            </a:r>
            <a:r>
              <a:rPr lang="en-US" sz="1100" i="1" dirty="0" err="1"/>
              <a:t>bleisure</a:t>
            </a:r>
            <a:r>
              <a:rPr lang="en-US" sz="1100" i="1" dirty="0"/>
              <a:t>” traveler.</a:t>
            </a:r>
          </a:p>
          <a:p>
            <a:r>
              <a:rPr lang="en-US" sz="1100" b="1" dirty="0"/>
              <a:t>Conley</a:t>
            </a:r>
            <a:r>
              <a:rPr lang="en-US" sz="1100" dirty="0"/>
              <a:t>: The reality is: this isn’t corporate versus leisure or hotels versus homes. People are looking for discovery </a:t>
            </a:r>
            <a:r>
              <a:rPr lang="en-US" sz="1100" dirty="0" smtClean="0"/>
              <a:t>more </a:t>
            </a:r>
            <a:r>
              <a:rPr lang="en-US" sz="1100" dirty="0"/>
              <a:t>than indulgence. The average length of stay for </a:t>
            </a:r>
            <a:r>
              <a:rPr lang="en-US" sz="1100" dirty="0" smtClean="0"/>
              <a:t>a business </a:t>
            </a:r>
            <a:r>
              <a:rPr lang="en-US" sz="1100" dirty="0"/>
              <a:t>traveler is 6.5 days.</a:t>
            </a:r>
          </a:p>
          <a:p>
            <a:r>
              <a:rPr lang="en-US" sz="1100" dirty="0"/>
              <a:t> </a:t>
            </a:r>
          </a:p>
          <a:p>
            <a:r>
              <a:rPr lang="en-US" sz="1100" i="1" dirty="0"/>
              <a:t>However, the continuity of traditional business suppliers can be a benefit</a:t>
            </a:r>
            <a:r>
              <a:rPr lang="en-US" sz="1100" i="1" dirty="0" smtClean="0"/>
              <a:t>.</a:t>
            </a:r>
          </a:p>
          <a:p>
            <a:r>
              <a:rPr lang="en-US" sz="1100" b="1" dirty="0" smtClean="0"/>
              <a:t>Stubblefield</a:t>
            </a:r>
            <a:r>
              <a:rPr lang="en-US" sz="1100" b="1" dirty="0"/>
              <a:t>: </a:t>
            </a:r>
            <a:r>
              <a:rPr lang="en-US" sz="1100" dirty="0"/>
              <a:t>We offer consistent access to our product across the globe. If you want a problem taken care of, it can be taken care of right away. And </a:t>
            </a:r>
            <a:r>
              <a:rPr lang="en-US" sz="1100" dirty="0" smtClean="0"/>
              <a:t>it’s </a:t>
            </a:r>
            <a:r>
              <a:rPr lang="en-US" sz="1100" dirty="0"/>
              <a:t>the same thing everywhere you travel. We’re in a unique position because of our footprint; we’re able to scale that across the globe</a:t>
            </a:r>
            <a:r>
              <a:rPr lang="en-US" sz="1100" dirty="0" smtClean="0"/>
              <a:t>.</a:t>
            </a:r>
          </a:p>
          <a:p>
            <a:endParaRPr lang="en-US" sz="1100" dirty="0"/>
          </a:p>
          <a:p>
            <a:r>
              <a:rPr lang="en-US" sz="1100" b="1" dirty="0"/>
              <a:t>Pérez </a:t>
            </a:r>
            <a:r>
              <a:rPr lang="en-US" sz="1100" b="1" dirty="0" err="1"/>
              <a:t>Fernández</a:t>
            </a:r>
            <a:r>
              <a:rPr lang="en-US" sz="1100" b="1" dirty="0"/>
              <a:t>: </a:t>
            </a:r>
            <a:r>
              <a:rPr lang="en-US" sz="1100" dirty="0"/>
              <a:t>It’s about consistency. There have always </a:t>
            </a:r>
            <a:r>
              <a:rPr lang="en-US" sz="1100" dirty="0" smtClean="0"/>
              <a:t>been blurred </a:t>
            </a:r>
            <a:r>
              <a:rPr lang="en-US" sz="1100" dirty="0"/>
              <a:t>lines between corporate and leisure. </a:t>
            </a:r>
          </a:p>
        </p:txBody>
      </p:sp>
      <p:sp>
        <p:nvSpPr>
          <p:cNvPr id="8" name="Rectangle 7"/>
          <p:cNvSpPr/>
          <p:nvPr/>
        </p:nvSpPr>
        <p:spPr>
          <a:xfrm rot="16200000">
            <a:off x="6339325" y="30682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
        <p:nvSpPr>
          <p:cNvPr id="10" name="TextBox 9"/>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6</a:t>
            </a:fld>
            <a:endParaRPr lang="en-US" dirty="0"/>
          </a:p>
        </p:txBody>
      </p:sp>
      <p:sp>
        <p:nvSpPr>
          <p:cNvPr id="7" name="Rectangle 6"/>
          <p:cNvSpPr/>
          <p:nvPr/>
        </p:nvSpPr>
        <p:spPr>
          <a:xfrm>
            <a:off x="194255" y="304800"/>
            <a:ext cx="7006643" cy="1015663"/>
          </a:xfrm>
          <a:prstGeom prst="rect">
            <a:avLst/>
          </a:prstGeom>
        </p:spPr>
        <p:txBody>
          <a:bodyPr wrap="square">
            <a:spAutoFit/>
          </a:bodyPr>
          <a:lstStyle/>
          <a:p>
            <a:pPr algn="ctr"/>
            <a:r>
              <a:rPr lang="en-US" sz="3000" b="1" cap="all" dirty="0">
                <a:solidFill>
                  <a:schemeClr val="tx1">
                    <a:lumMod val="65000"/>
                    <a:lumOff val="35000"/>
                  </a:schemeClr>
                </a:solidFill>
                <a:effectLst>
                  <a:outerShdw blurRad="38100" dist="38100" dir="2700000" algn="tl">
                    <a:srgbClr val="000000">
                      <a:alpha val="43137"/>
                    </a:srgbClr>
                  </a:outerShdw>
                </a:effectLst>
              </a:rPr>
              <a:t>Differentiating Brands in a </a:t>
            </a:r>
            <a:r>
              <a:rPr lang="en-US" sz="3000" b="1" cap="all" dirty="0" smtClean="0">
                <a:solidFill>
                  <a:schemeClr val="tx1">
                    <a:lumMod val="65000"/>
                    <a:lumOff val="35000"/>
                  </a:schemeClr>
                </a:solidFill>
                <a:effectLst>
                  <a:outerShdw blurRad="38100" dist="38100" dir="2700000" algn="tl">
                    <a:srgbClr val="000000">
                      <a:alpha val="43137"/>
                    </a:srgbClr>
                  </a:outerShdw>
                </a:effectLst>
              </a:rPr>
              <a:t/>
            </a:r>
            <a:br>
              <a:rPr lang="en-US" sz="3000" b="1" cap="all" dirty="0" smtClean="0">
                <a:solidFill>
                  <a:schemeClr val="tx1">
                    <a:lumMod val="65000"/>
                    <a:lumOff val="35000"/>
                  </a:schemeClr>
                </a:solidFill>
                <a:effectLst>
                  <a:outerShdw blurRad="38100" dist="38100" dir="2700000" algn="tl">
                    <a:srgbClr val="000000">
                      <a:alpha val="43137"/>
                    </a:srgbClr>
                  </a:outerShdw>
                </a:effectLst>
              </a:rPr>
            </a:br>
            <a:r>
              <a:rPr lang="en-US" sz="3000" b="1" cap="all" dirty="0" smtClean="0">
                <a:solidFill>
                  <a:schemeClr val="tx1">
                    <a:lumMod val="65000"/>
                    <a:lumOff val="35000"/>
                  </a:schemeClr>
                </a:solidFill>
                <a:effectLst>
                  <a:outerShdw blurRad="38100" dist="38100" dir="2700000" algn="tl">
                    <a:srgbClr val="000000">
                      <a:alpha val="43137"/>
                    </a:srgbClr>
                  </a:outerShdw>
                </a:effectLst>
              </a:rPr>
              <a:t>Sharing </a:t>
            </a:r>
            <a:r>
              <a:rPr lang="en-US" sz="3000" b="1" cap="all" dirty="0">
                <a:solidFill>
                  <a:schemeClr val="tx1">
                    <a:lumMod val="65000"/>
                    <a:lumOff val="35000"/>
                  </a:schemeClr>
                </a:solidFill>
                <a:effectLst>
                  <a:outerShdw blurRad="38100" dist="38100" dir="2700000" algn="tl">
                    <a:srgbClr val="000000">
                      <a:alpha val="43137"/>
                    </a:srgbClr>
                  </a:outerShdw>
                </a:effectLst>
              </a:rPr>
              <a:t>Economy </a:t>
            </a:r>
            <a:r>
              <a:rPr lang="en-US" sz="3000" b="1" i="1" cap="all" dirty="0">
                <a:solidFill>
                  <a:schemeClr val="accent1"/>
                </a:solidFill>
                <a:effectLst>
                  <a:outerShdw blurRad="38100" dist="38100" dir="2700000" algn="tl">
                    <a:srgbClr val="000000">
                      <a:alpha val="43137"/>
                    </a:srgbClr>
                  </a:outerShdw>
                </a:effectLst>
              </a:rPr>
              <a:t>Panel </a:t>
            </a:r>
          </a:p>
        </p:txBody>
      </p:sp>
      <p:pic>
        <p:nvPicPr>
          <p:cNvPr id="3074" name="Picture 2" descr="Guy Langford- GBTA Convention Mod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52" y="1676400"/>
            <a:ext cx="104849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52" y="5810250"/>
            <a:ext cx="9525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Kaye Ceille - GBTA Convention Featured Speak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307" y="3676649"/>
            <a:ext cx="1000497" cy="11005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cturner\Desktop\WTI_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110" y="8025629"/>
            <a:ext cx="1034325" cy="6241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16200000">
            <a:off x="-677051" y="2014897"/>
            <a:ext cx="1929948" cy="338554"/>
          </a:xfrm>
          <a:prstGeom prst="rect">
            <a:avLst/>
          </a:prstGeom>
          <a:noFill/>
        </p:spPr>
        <p:txBody>
          <a:bodyPr wrap="square" rtlCol="0">
            <a:spAutoFit/>
          </a:bodyPr>
          <a:lstStyle/>
          <a:p>
            <a:pPr algn="ctr"/>
            <a:r>
              <a:rPr lang="en-US" sz="1600" b="1" dirty="0" smtClean="0"/>
              <a:t>Moderator</a:t>
            </a:r>
            <a:endParaRPr lang="en-US" sz="1200" dirty="0"/>
          </a:p>
        </p:txBody>
      </p:sp>
    </p:spTree>
    <p:extLst>
      <p:ext uri="{BB962C8B-B14F-4D97-AF65-F5344CB8AC3E}">
        <p14:creationId xmlns:p14="http://schemas.microsoft.com/office/powerpoint/2010/main" val="84498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i.investopedia.com/inv/articles/slideshow/coolest-airlines/airline-coolest.jpg"/>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169" t="95" r="40646" b="-95"/>
          <a:stretch/>
        </p:blipFill>
        <p:spPr bwMode="auto">
          <a:xfrm>
            <a:off x="1" y="0"/>
            <a:ext cx="7309668" cy="914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94256" y="241004"/>
            <a:ext cx="6988446" cy="8649079"/>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4800" y="2616547"/>
            <a:ext cx="1905000" cy="761747"/>
          </a:xfrm>
          <a:prstGeom prst="rect">
            <a:avLst/>
          </a:prstGeom>
          <a:noFill/>
        </p:spPr>
        <p:txBody>
          <a:bodyPr wrap="square" rtlCol="0">
            <a:spAutoFit/>
          </a:bodyPr>
          <a:lstStyle/>
          <a:p>
            <a:r>
              <a:rPr lang="en-US" sz="1200" b="1" dirty="0" smtClean="0"/>
              <a:t>Gregory </a:t>
            </a:r>
            <a:r>
              <a:rPr lang="en-US" sz="1200" b="1" dirty="0"/>
              <a:t>R. Stubblefield</a:t>
            </a:r>
            <a:r>
              <a:rPr lang="en-US" sz="1200" dirty="0"/>
              <a:t/>
            </a:r>
            <a:br>
              <a:rPr lang="en-US" sz="1200" dirty="0"/>
            </a:br>
            <a:r>
              <a:rPr lang="en-US" sz="1050" dirty="0"/>
              <a:t>Chief Strategy Officer &amp;</a:t>
            </a:r>
            <a:r>
              <a:rPr lang="en-US" sz="1050" dirty="0" smtClean="0"/>
              <a:t> EVP Global </a:t>
            </a:r>
            <a:r>
              <a:rPr lang="en-US" sz="1050" dirty="0"/>
              <a:t>Sales &amp; Marketing</a:t>
            </a:r>
            <a:br>
              <a:rPr lang="en-US" sz="1050" dirty="0"/>
            </a:br>
            <a:r>
              <a:rPr lang="en-US" sz="1050" dirty="0"/>
              <a:t>Enterprise Holdings</a:t>
            </a:r>
            <a:endParaRPr lang="en-US" sz="900" dirty="0"/>
          </a:p>
        </p:txBody>
      </p:sp>
      <p:sp>
        <p:nvSpPr>
          <p:cNvPr id="5" name="TextBox 4"/>
          <p:cNvSpPr txBox="1"/>
          <p:nvPr/>
        </p:nvSpPr>
        <p:spPr>
          <a:xfrm>
            <a:off x="304800" y="5384810"/>
            <a:ext cx="2057400" cy="615553"/>
          </a:xfrm>
          <a:prstGeom prst="rect">
            <a:avLst/>
          </a:prstGeom>
          <a:noFill/>
        </p:spPr>
        <p:txBody>
          <a:bodyPr wrap="square" rtlCol="0">
            <a:spAutoFit/>
          </a:bodyPr>
          <a:lstStyle/>
          <a:p>
            <a:r>
              <a:rPr lang="en-US" sz="1200" b="1" dirty="0" err="1" smtClean="0"/>
              <a:t>Rufino</a:t>
            </a:r>
            <a:r>
              <a:rPr lang="en-US" sz="1200" b="1" dirty="0" smtClean="0"/>
              <a:t> </a:t>
            </a:r>
            <a:r>
              <a:rPr lang="en-US" sz="1200" b="1" dirty="0"/>
              <a:t>Pérez </a:t>
            </a:r>
            <a:r>
              <a:rPr lang="en-US" sz="1200" b="1" dirty="0" err="1"/>
              <a:t>Fernández</a:t>
            </a:r>
            <a:r>
              <a:rPr lang="en-US" sz="1200" dirty="0"/>
              <a:t/>
            </a:r>
            <a:br>
              <a:rPr lang="en-US" sz="1200" dirty="0"/>
            </a:br>
            <a:r>
              <a:rPr lang="en-US" sz="1050" dirty="0"/>
              <a:t>Chief Commercial Officer</a:t>
            </a:r>
            <a:br>
              <a:rPr lang="en-US" sz="1050" dirty="0"/>
            </a:br>
            <a:r>
              <a:rPr lang="en-US" sz="1050" dirty="0"/>
              <a:t>NH Hotel Group</a:t>
            </a:r>
            <a:endParaRPr lang="en-US" sz="900" dirty="0"/>
          </a:p>
        </p:txBody>
      </p:sp>
      <p:sp>
        <p:nvSpPr>
          <p:cNvPr id="4" name="TextBox 3"/>
          <p:cNvSpPr txBox="1"/>
          <p:nvPr/>
        </p:nvSpPr>
        <p:spPr>
          <a:xfrm>
            <a:off x="1905000" y="1295400"/>
            <a:ext cx="5105399" cy="6494085"/>
          </a:xfrm>
          <a:prstGeom prst="rect">
            <a:avLst/>
          </a:prstGeom>
          <a:noFill/>
        </p:spPr>
        <p:txBody>
          <a:bodyPr wrap="square" rtlCol="0">
            <a:spAutoFit/>
          </a:bodyPr>
          <a:lstStyle/>
          <a:p>
            <a:r>
              <a:rPr lang="en-US" sz="1400" b="1" dirty="0" smtClean="0"/>
              <a:t>How </a:t>
            </a:r>
            <a:r>
              <a:rPr lang="en-US" sz="1400" b="1" dirty="0"/>
              <a:t>Important is Technology?</a:t>
            </a:r>
            <a:endParaRPr lang="en-US" sz="1400" dirty="0"/>
          </a:p>
          <a:p>
            <a:r>
              <a:rPr lang="en-US" sz="1100" b="1" dirty="0" smtClean="0"/>
              <a:t>Conley</a:t>
            </a:r>
            <a:r>
              <a:rPr lang="en-US" sz="1100" b="1" dirty="0"/>
              <a:t>: </a:t>
            </a:r>
            <a:r>
              <a:rPr lang="en-US" sz="1100" dirty="0"/>
              <a:t>At </a:t>
            </a:r>
            <a:r>
              <a:rPr lang="en-US" sz="1100" dirty="0" err="1"/>
              <a:t>Airbnb</a:t>
            </a:r>
            <a:r>
              <a:rPr lang="en-US" sz="1100" dirty="0"/>
              <a:t>, we are a technology company. We’re also a design company. The combination has created one of the most valuable companies in the industry. There are 60,000 </a:t>
            </a:r>
            <a:r>
              <a:rPr lang="en-US" sz="1100" dirty="0" err="1"/>
              <a:t>Airbnb</a:t>
            </a:r>
            <a:r>
              <a:rPr lang="en-US" sz="1100" dirty="0"/>
              <a:t> homes or apartments in Paris alone. And as a tech and design company that evolves, the more we get to know you, we can refine your offering.</a:t>
            </a:r>
          </a:p>
          <a:p>
            <a:r>
              <a:rPr lang="en-US" sz="1100" dirty="0"/>
              <a:t> </a:t>
            </a:r>
          </a:p>
          <a:p>
            <a:r>
              <a:rPr lang="en-US" sz="1100" b="1" dirty="0" err="1"/>
              <a:t>Ceille</a:t>
            </a:r>
            <a:r>
              <a:rPr lang="en-US" sz="1100" b="1" dirty="0"/>
              <a:t>: </a:t>
            </a:r>
            <a:r>
              <a:rPr lang="en-US" sz="1100" dirty="0" err="1"/>
              <a:t>Zipcar</a:t>
            </a:r>
            <a:r>
              <a:rPr lang="en-US" sz="1100" dirty="0"/>
              <a:t> is a technology company, and a product-driven company. Our tech allows for self-service: gain access to the car, the car unlocks automatically, manage the reservation process, and allow our members to communicate back and forth with us. Technology is integral to everything we need.</a:t>
            </a:r>
          </a:p>
          <a:p>
            <a:r>
              <a:rPr lang="en-US" sz="1100" dirty="0"/>
              <a:t> </a:t>
            </a:r>
          </a:p>
          <a:p>
            <a:r>
              <a:rPr lang="en-US" sz="1100" b="1" dirty="0"/>
              <a:t>Pérez </a:t>
            </a:r>
            <a:r>
              <a:rPr lang="en-US" sz="1100" b="1" dirty="0" err="1" smtClean="0"/>
              <a:t>Fernández</a:t>
            </a:r>
            <a:r>
              <a:rPr lang="en-US" sz="1100" b="1" dirty="0" smtClean="0"/>
              <a:t>: </a:t>
            </a:r>
            <a:r>
              <a:rPr lang="en-US" sz="1100" i="1" dirty="0"/>
              <a:t>In response to being referred to as a “traditional” company: </a:t>
            </a:r>
            <a:r>
              <a:rPr lang="en-US" sz="1100" dirty="0"/>
              <a:t>Traditional Company? That sounds not very </a:t>
            </a:r>
            <a:r>
              <a:rPr lang="en-US" sz="1100" dirty="0" smtClean="0"/>
              <a:t>good…. </a:t>
            </a:r>
            <a:r>
              <a:rPr lang="en-US" sz="1100" dirty="0"/>
              <a:t>At the end of the day, we focus on innovation. Innovation sells experience. If you’re not doing something that enhances experience, it doesn’t matter.</a:t>
            </a:r>
          </a:p>
          <a:p>
            <a:r>
              <a:rPr lang="en-US" sz="1100" dirty="0"/>
              <a:t> </a:t>
            </a:r>
          </a:p>
          <a:p>
            <a:r>
              <a:rPr lang="en-US" sz="1100" b="1" dirty="0"/>
              <a:t>Stubblefield: </a:t>
            </a:r>
            <a:r>
              <a:rPr lang="en-US" sz="1100" dirty="0"/>
              <a:t>We invest in technology to support what our customers need. We are a customer satisfaction company; technology enables us to support customer satisfaction.</a:t>
            </a:r>
          </a:p>
          <a:p>
            <a:r>
              <a:rPr lang="en-US" sz="1100" dirty="0"/>
              <a:t> </a:t>
            </a:r>
          </a:p>
          <a:p>
            <a:r>
              <a:rPr lang="en-US" sz="1400" b="1" dirty="0"/>
              <a:t>Disruption: Is The Sharing Economy a Game Changer for Corporate Travel?</a:t>
            </a:r>
            <a:endParaRPr lang="en-US" sz="1400" dirty="0"/>
          </a:p>
          <a:p>
            <a:r>
              <a:rPr lang="en-US" sz="1100" b="1" dirty="0" smtClean="0"/>
              <a:t>Conley</a:t>
            </a:r>
            <a:r>
              <a:rPr lang="en-US" sz="1100" b="1" dirty="0"/>
              <a:t>: </a:t>
            </a:r>
            <a:r>
              <a:rPr lang="en-US" sz="1100" dirty="0"/>
              <a:t>We weren’t business-focused until about a year ago. Now corporate travelers can look at a dashboard and see where their travelers are all around the world. Disruption is a good thing.</a:t>
            </a:r>
          </a:p>
          <a:p>
            <a:r>
              <a:rPr lang="en-US" sz="1100" dirty="0"/>
              <a:t> </a:t>
            </a:r>
          </a:p>
          <a:p>
            <a:r>
              <a:rPr lang="en-US" sz="1100" b="1" dirty="0" err="1"/>
              <a:t>Ceille</a:t>
            </a:r>
            <a:r>
              <a:rPr lang="en-US" sz="1100" b="1" dirty="0"/>
              <a:t>: </a:t>
            </a:r>
            <a:r>
              <a:rPr lang="en-US" sz="1100" dirty="0"/>
              <a:t>We’ve disrupted </a:t>
            </a:r>
            <a:r>
              <a:rPr lang="en-US" sz="1100" dirty="0" smtClean="0"/>
              <a:t>car-ownership </a:t>
            </a:r>
            <a:r>
              <a:rPr lang="en-US" sz="1100" dirty="0"/>
              <a:t>most of all, and now that’s bleeding into the corporate travel. The evolution of our technology keeps us ahead.</a:t>
            </a:r>
          </a:p>
          <a:p>
            <a:r>
              <a:rPr lang="en-US" sz="1100" dirty="0"/>
              <a:t> </a:t>
            </a:r>
          </a:p>
          <a:p>
            <a:r>
              <a:rPr lang="en-US" sz="1100" b="1" dirty="0"/>
              <a:t>Pérez </a:t>
            </a:r>
            <a:r>
              <a:rPr lang="en-US" sz="1100" b="1" dirty="0" err="1"/>
              <a:t>Fernández</a:t>
            </a:r>
            <a:r>
              <a:rPr lang="en-US" sz="1100" b="1" dirty="0" smtClean="0"/>
              <a:t>: </a:t>
            </a:r>
            <a:r>
              <a:rPr lang="en-US" sz="1100" dirty="0"/>
              <a:t>We’ve embraced disruption. We love to be challenged, to improve </a:t>
            </a:r>
            <a:r>
              <a:rPr lang="en-US" sz="1100" dirty="0" smtClean="0"/>
              <a:t>the </a:t>
            </a:r>
            <a:r>
              <a:rPr lang="en-US" sz="1100" dirty="0"/>
              <a:t>experience of our customer.</a:t>
            </a:r>
          </a:p>
          <a:p>
            <a:r>
              <a:rPr lang="en-US" sz="1100" dirty="0"/>
              <a:t> </a:t>
            </a:r>
          </a:p>
          <a:p>
            <a:r>
              <a:rPr lang="en-US" sz="1100" b="1" dirty="0"/>
              <a:t>Stubblefield: </a:t>
            </a:r>
            <a:r>
              <a:rPr lang="en-US" sz="1100" dirty="0"/>
              <a:t>We’re a bricks-and-mortar model that has augmented our process with technology, but provides traditional experience as well. As long as there’s a level playing field when it comes to public policy, taxation, and regulation, we’re happy to compete.</a:t>
            </a:r>
          </a:p>
          <a:p>
            <a:endParaRPr lang="en-US" sz="1100" dirty="0">
              <a:latin typeface="Times New Roman" pitchFamily="18" charset="0"/>
              <a:cs typeface="Times New Roman" pitchFamily="18" charset="0"/>
            </a:endParaRPr>
          </a:p>
        </p:txBody>
      </p:sp>
      <p:sp>
        <p:nvSpPr>
          <p:cNvPr id="8" name="Rectangle 7"/>
          <p:cNvSpPr/>
          <p:nvPr/>
        </p:nvSpPr>
        <p:spPr>
          <a:xfrm rot="16200000">
            <a:off x="6339325" y="30682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
        <p:nvSpPr>
          <p:cNvPr id="10" name="TextBox 9"/>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7</a:t>
            </a:fld>
            <a:endParaRPr lang="en-US" dirty="0"/>
          </a:p>
        </p:txBody>
      </p:sp>
      <p:pic>
        <p:nvPicPr>
          <p:cNvPr id="4098" name="Picture 2" descr="Greg Stubblefield - Featured GBTA Convention Spea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1085281" cy="11938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ufino Pérez Fernández - GBTA Convention Featured Spea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06272"/>
            <a:ext cx="1085281" cy="13023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cturner\Desktop\WTI_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725" y="6249702"/>
            <a:ext cx="1481137" cy="8937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94255" y="228600"/>
            <a:ext cx="7006643" cy="1015663"/>
          </a:xfrm>
          <a:prstGeom prst="rect">
            <a:avLst/>
          </a:prstGeom>
        </p:spPr>
        <p:txBody>
          <a:bodyPr wrap="square">
            <a:spAutoFit/>
          </a:bodyPr>
          <a:lstStyle/>
          <a:p>
            <a:pPr algn="ctr"/>
            <a:r>
              <a:rPr lang="en-US" sz="3000" b="1" cap="all" dirty="0">
                <a:solidFill>
                  <a:schemeClr val="tx1">
                    <a:lumMod val="65000"/>
                    <a:lumOff val="35000"/>
                  </a:schemeClr>
                </a:solidFill>
                <a:effectLst>
                  <a:outerShdw blurRad="38100" dist="38100" dir="2700000" algn="tl">
                    <a:srgbClr val="000000">
                      <a:alpha val="43137"/>
                    </a:srgbClr>
                  </a:outerShdw>
                </a:effectLst>
              </a:rPr>
              <a:t>Differentiating Brands in a </a:t>
            </a:r>
            <a:r>
              <a:rPr lang="en-US" sz="3000" b="1" cap="all" dirty="0" smtClean="0">
                <a:solidFill>
                  <a:schemeClr val="tx1">
                    <a:lumMod val="65000"/>
                    <a:lumOff val="35000"/>
                  </a:schemeClr>
                </a:solidFill>
                <a:effectLst>
                  <a:outerShdw blurRad="38100" dist="38100" dir="2700000" algn="tl">
                    <a:srgbClr val="000000">
                      <a:alpha val="43137"/>
                    </a:srgbClr>
                  </a:outerShdw>
                </a:effectLst>
              </a:rPr>
              <a:t/>
            </a:r>
            <a:br>
              <a:rPr lang="en-US" sz="3000" b="1" cap="all" dirty="0" smtClean="0">
                <a:solidFill>
                  <a:schemeClr val="tx1">
                    <a:lumMod val="65000"/>
                    <a:lumOff val="35000"/>
                  </a:schemeClr>
                </a:solidFill>
                <a:effectLst>
                  <a:outerShdw blurRad="38100" dist="38100" dir="2700000" algn="tl">
                    <a:srgbClr val="000000">
                      <a:alpha val="43137"/>
                    </a:srgbClr>
                  </a:outerShdw>
                </a:effectLst>
              </a:rPr>
            </a:br>
            <a:r>
              <a:rPr lang="en-US" sz="3000" b="1" cap="all" dirty="0" smtClean="0">
                <a:solidFill>
                  <a:schemeClr val="tx1">
                    <a:lumMod val="65000"/>
                    <a:lumOff val="35000"/>
                  </a:schemeClr>
                </a:solidFill>
                <a:effectLst>
                  <a:outerShdw blurRad="38100" dist="38100" dir="2700000" algn="tl">
                    <a:srgbClr val="000000">
                      <a:alpha val="43137"/>
                    </a:srgbClr>
                  </a:outerShdw>
                </a:effectLst>
              </a:rPr>
              <a:t>Sharing </a:t>
            </a:r>
            <a:r>
              <a:rPr lang="en-US" sz="3000" b="1" cap="all" dirty="0">
                <a:solidFill>
                  <a:schemeClr val="tx1">
                    <a:lumMod val="65000"/>
                    <a:lumOff val="35000"/>
                  </a:schemeClr>
                </a:solidFill>
                <a:effectLst>
                  <a:outerShdw blurRad="38100" dist="38100" dir="2700000" algn="tl">
                    <a:srgbClr val="000000">
                      <a:alpha val="43137"/>
                    </a:srgbClr>
                  </a:outerShdw>
                </a:effectLst>
              </a:rPr>
              <a:t>Economy </a:t>
            </a:r>
            <a:r>
              <a:rPr lang="en-US" sz="3000" b="1" i="1" cap="all" dirty="0">
                <a:solidFill>
                  <a:schemeClr val="accent1"/>
                </a:solidFill>
                <a:effectLst>
                  <a:outerShdw blurRad="38100" dist="38100" dir="2700000" algn="tl">
                    <a:srgbClr val="000000">
                      <a:alpha val="43137"/>
                    </a:srgbClr>
                  </a:outerShdw>
                </a:effectLst>
              </a:rPr>
              <a:t>Panel </a:t>
            </a:r>
          </a:p>
        </p:txBody>
      </p:sp>
      <p:sp>
        <p:nvSpPr>
          <p:cNvPr id="2" name="TextBox 1"/>
          <p:cNvSpPr txBox="1"/>
          <p:nvPr/>
        </p:nvSpPr>
        <p:spPr>
          <a:xfrm>
            <a:off x="194255" y="7467600"/>
            <a:ext cx="6946591" cy="1461939"/>
          </a:xfrm>
          <a:prstGeom prst="rect">
            <a:avLst/>
          </a:prstGeom>
          <a:noFill/>
        </p:spPr>
        <p:txBody>
          <a:bodyPr wrap="square" rtlCol="0">
            <a:spAutoFit/>
          </a:bodyPr>
          <a:lstStyle/>
          <a:p>
            <a:r>
              <a:rPr lang="en-US" sz="2400" b="1" dirty="0"/>
              <a:t>The </a:t>
            </a:r>
            <a:r>
              <a:rPr lang="en-US" sz="2400" b="1" dirty="0" smtClean="0"/>
              <a:t>Takeaway</a:t>
            </a:r>
            <a:r>
              <a:rPr lang="en-US" sz="2400" b="1" dirty="0"/>
              <a:t>:</a:t>
            </a:r>
          </a:p>
          <a:p>
            <a:pPr marL="285750" indent="-285750">
              <a:buFont typeface="Arial" panose="020B0604020202020204" pitchFamily="34" charset="0"/>
              <a:buChar char="•"/>
            </a:pPr>
            <a:r>
              <a:rPr lang="en-US" sz="1300" dirty="0"/>
              <a:t>Sharing is a misnomer. This market phenomenon is about access, convenience, and cost savings.</a:t>
            </a:r>
          </a:p>
          <a:p>
            <a:pPr marL="285750" indent="-285750">
              <a:buFont typeface="Arial" panose="020B0604020202020204" pitchFamily="34" charset="0"/>
              <a:buChar char="•"/>
            </a:pPr>
            <a:r>
              <a:rPr lang="en-US" sz="1300" dirty="0" smtClean="0"/>
              <a:t>“</a:t>
            </a:r>
            <a:r>
              <a:rPr lang="en-US" sz="1300" dirty="0" err="1" smtClean="0"/>
              <a:t>Bleisure</a:t>
            </a:r>
            <a:r>
              <a:rPr lang="en-US" sz="1300" dirty="0" smtClean="0"/>
              <a:t>” </a:t>
            </a:r>
            <a:r>
              <a:rPr lang="en-US" sz="1300" dirty="0"/>
              <a:t>is a thing now. </a:t>
            </a:r>
            <a:r>
              <a:rPr lang="en-US" sz="1300" dirty="0" smtClean="0"/>
              <a:t>You’ll need </a:t>
            </a:r>
            <a:r>
              <a:rPr lang="en-US" sz="1300" dirty="0"/>
              <a:t>to start thinking about creating policy around it.</a:t>
            </a:r>
          </a:p>
          <a:p>
            <a:pPr marL="285750" indent="-285750">
              <a:buFont typeface="Arial" panose="020B0604020202020204" pitchFamily="34" charset="0"/>
              <a:buChar char="•"/>
            </a:pPr>
            <a:r>
              <a:rPr lang="en-US" sz="1300" dirty="0"/>
              <a:t>Consider your needs: Is eco-impact important? Is consistent service important?</a:t>
            </a:r>
          </a:p>
          <a:p>
            <a:pPr marL="285750" indent="-285750">
              <a:buFont typeface="Arial" panose="020B0604020202020204" pitchFamily="34" charset="0"/>
              <a:buChar char="•"/>
            </a:pPr>
            <a:r>
              <a:rPr lang="en-US" sz="1300" dirty="0" smtClean="0"/>
              <a:t>Tech </a:t>
            </a:r>
            <a:r>
              <a:rPr lang="en-US" sz="1300" dirty="0"/>
              <a:t>company or </a:t>
            </a:r>
            <a:r>
              <a:rPr lang="en-US" sz="1300" dirty="0" smtClean="0"/>
              <a:t>“traditional</a:t>
            </a:r>
            <a:r>
              <a:rPr lang="en-US" sz="1300" dirty="0"/>
              <a:t>” company? Consider the benefits of each for your program.</a:t>
            </a:r>
          </a:p>
          <a:p>
            <a:pPr marL="285750" indent="-285750">
              <a:buFont typeface="Arial" panose="020B0604020202020204" pitchFamily="34" charset="0"/>
              <a:buChar char="•"/>
            </a:pPr>
            <a:r>
              <a:rPr lang="en-US" sz="1300" dirty="0"/>
              <a:t>We have to embrace disruptions. At the end of the day, the winner will be the consumer</a:t>
            </a:r>
            <a:r>
              <a:rPr lang="en-US" sz="1300" dirty="0" smtClean="0"/>
              <a:t>.</a:t>
            </a:r>
            <a:endParaRPr lang="en-US" sz="1300" dirty="0"/>
          </a:p>
        </p:txBody>
      </p:sp>
    </p:spTree>
    <p:extLst>
      <p:ext uri="{BB962C8B-B14F-4D97-AF65-F5344CB8AC3E}">
        <p14:creationId xmlns:p14="http://schemas.microsoft.com/office/powerpoint/2010/main" val="263396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185083"/>
            <a:ext cx="7330881" cy="695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1" y="2646746"/>
            <a:ext cx="7162800" cy="3017794"/>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extBox 5"/>
          <p:cNvSpPr txBox="1"/>
          <p:nvPr/>
        </p:nvSpPr>
        <p:spPr>
          <a:xfrm>
            <a:off x="76201" y="2185081"/>
            <a:ext cx="6901354" cy="523220"/>
          </a:xfrm>
          <a:prstGeom prst="rect">
            <a:avLst/>
          </a:prstGeom>
          <a:noFill/>
        </p:spPr>
        <p:txBody>
          <a:bodyPr wrap="square" rtlCol="0">
            <a:spAutoFit/>
          </a:bodyPr>
          <a:lstStyle/>
          <a:p>
            <a:r>
              <a:rPr lang="en-US" sz="1400" dirty="0" smtClean="0"/>
              <a:t>Over 80 elective education sessions were offered over the course of the week, allowing attendees to explore specific topics within the travel industry.  </a:t>
            </a:r>
            <a:endParaRPr lang="en-US" sz="1400" dirty="0"/>
          </a:p>
        </p:txBody>
      </p:sp>
      <p:sp>
        <p:nvSpPr>
          <p:cNvPr id="16" name="TextBox 15"/>
          <p:cNvSpPr txBox="1"/>
          <p:nvPr/>
        </p:nvSpPr>
        <p:spPr>
          <a:xfrm>
            <a:off x="76201" y="2678315"/>
            <a:ext cx="7162800" cy="1538883"/>
          </a:xfrm>
          <a:prstGeom prst="rect">
            <a:avLst/>
          </a:prstGeom>
          <a:noFill/>
        </p:spPr>
        <p:txBody>
          <a:bodyPr wrap="square" rtlCol="0">
            <a:spAutoFit/>
          </a:bodyPr>
          <a:lstStyle/>
          <a:p>
            <a:r>
              <a:rPr lang="en-US" sz="1600" b="1" dirty="0" smtClean="0">
                <a:solidFill>
                  <a:schemeClr val="tx1">
                    <a:lumMod val="65000"/>
                    <a:lumOff val="35000"/>
                  </a:schemeClr>
                </a:solidFill>
              </a:rPr>
              <a:t>First Education Session Notes:</a:t>
            </a:r>
          </a:p>
          <a:p>
            <a:endParaRPr lang="en-US" sz="1200" dirty="0" smtClean="0"/>
          </a:p>
          <a:p>
            <a:r>
              <a:rPr lang="en-US" sz="1200" dirty="0" smtClean="0"/>
              <a:t>Click inside  this text box and insert any notes you took on your first education session.</a:t>
            </a:r>
            <a:endParaRPr lang="en-US" dirty="0"/>
          </a:p>
          <a:p>
            <a:endParaRPr lang="en-US" dirty="0" smtClean="0"/>
          </a:p>
          <a:p>
            <a:endParaRPr lang="en-US" dirty="0"/>
          </a:p>
          <a:p>
            <a:endParaRPr lang="en-US" dirty="0"/>
          </a:p>
        </p:txBody>
      </p:sp>
      <p:sp>
        <p:nvSpPr>
          <p:cNvPr id="18" name="TextBox 17"/>
          <p:cNvSpPr txBox="1"/>
          <p:nvPr/>
        </p:nvSpPr>
        <p:spPr>
          <a:xfrm>
            <a:off x="381001" y="5905486"/>
            <a:ext cx="5134480" cy="1477328"/>
          </a:xfrm>
          <a:prstGeom prst="rect">
            <a:avLst/>
          </a:prstGeom>
          <a:noFill/>
        </p:spPr>
        <p:txBody>
          <a:bodyPr wrap="square" rtlCol="0">
            <a:spAutoFit/>
          </a:bodyPr>
          <a:lstStyle/>
          <a:p>
            <a:r>
              <a:rPr lang="en-US" dirty="0" smtClean="0"/>
              <a:t>Workshop 2 Notes:</a:t>
            </a:r>
          </a:p>
          <a:p>
            <a:endParaRPr lang="en-US" dirty="0"/>
          </a:p>
          <a:p>
            <a:endParaRPr lang="en-US" dirty="0" smtClean="0"/>
          </a:p>
          <a:p>
            <a:endParaRPr lang="en-US" dirty="0"/>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79"/>
            <a:ext cx="7330881" cy="2194560"/>
          </a:xfrm>
          <a:prstGeom prst="rect">
            <a:avLst/>
          </a:prstGeom>
        </p:spPr>
      </p:pic>
      <p:sp>
        <p:nvSpPr>
          <p:cNvPr id="12" name="Rectangle 11"/>
          <p:cNvSpPr/>
          <p:nvPr/>
        </p:nvSpPr>
        <p:spPr>
          <a:xfrm>
            <a:off x="84041" y="5791200"/>
            <a:ext cx="7162800" cy="3124200"/>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TextBox 12"/>
          <p:cNvSpPr txBox="1"/>
          <p:nvPr/>
        </p:nvSpPr>
        <p:spPr>
          <a:xfrm>
            <a:off x="76201" y="5791201"/>
            <a:ext cx="7162800" cy="1538883"/>
          </a:xfrm>
          <a:prstGeom prst="rect">
            <a:avLst/>
          </a:prstGeom>
          <a:noFill/>
        </p:spPr>
        <p:txBody>
          <a:bodyPr wrap="square" rtlCol="0">
            <a:spAutoFit/>
          </a:bodyPr>
          <a:lstStyle/>
          <a:p>
            <a:r>
              <a:rPr lang="en-US" sz="1600" b="1" dirty="0" smtClean="0">
                <a:solidFill>
                  <a:schemeClr val="tx1">
                    <a:lumMod val="65000"/>
                    <a:lumOff val="35000"/>
                  </a:schemeClr>
                </a:solidFill>
              </a:rPr>
              <a:t>Second Education Session Notes:</a:t>
            </a:r>
          </a:p>
          <a:p>
            <a:endParaRPr lang="en-US" sz="1200" dirty="0" smtClean="0"/>
          </a:p>
          <a:p>
            <a:r>
              <a:rPr lang="en-US" sz="1200" dirty="0" smtClean="0"/>
              <a:t>Click inside  this text box and insert any notes you took on your second education session.</a:t>
            </a:r>
            <a:endParaRPr lang="en-US" dirty="0"/>
          </a:p>
          <a:p>
            <a:endParaRPr lang="en-US" dirty="0" smtClean="0"/>
          </a:p>
          <a:p>
            <a:endParaRPr lang="en-US" dirty="0"/>
          </a:p>
          <a:p>
            <a:endParaRPr lang="en-US" dirty="0"/>
          </a:p>
        </p:txBody>
      </p:sp>
      <p:sp>
        <p:nvSpPr>
          <p:cNvPr id="14" name="Rectangle 13"/>
          <p:cNvSpPr/>
          <p:nvPr/>
        </p:nvSpPr>
        <p:spPr>
          <a:xfrm rot="16200000">
            <a:off x="6354904" y="4744657"/>
            <a:ext cx="1603042" cy="337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8</a:t>
            </a:fld>
            <a:endParaRPr lang="en-US" dirty="0"/>
          </a:p>
        </p:txBody>
      </p:sp>
    </p:spTree>
    <p:extLst>
      <p:ext uri="{BB962C8B-B14F-4D97-AF65-F5344CB8AC3E}">
        <p14:creationId xmlns:p14="http://schemas.microsoft.com/office/powerpoint/2010/main" val="2274724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185083"/>
            <a:ext cx="7330881" cy="6958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1" y="2286000"/>
            <a:ext cx="7162800" cy="6731042"/>
          </a:xfrm>
          <a:prstGeom prst="rect">
            <a:avLst/>
          </a:prstGeom>
          <a:solidFill>
            <a:schemeClr val="bg1"/>
          </a:solidFill>
          <a:ln w="9525">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TextBox 15"/>
          <p:cNvSpPr txBox="1"/>
          <p:nvPr/>
        </p:nvSpPr>
        <p:spPr>
          <a:xfrm>
            <a:off x="76200" y="2310825"/>
            <a:ext cx="7162800" cy="584775"/>
          </a:xfrm>
          <a:prstGeom prst="rect">
            <a:avLst/>
          </a:prstGeom>
          <a:noFill/>
        </p:spPr>
        <p:txBody>
          <a:bodyPr wrap="square" rtlCol="0">
            <a:spAutoFit/>
          </a:bodyPr>
          <a:lstStyle/>
          <a:p>
            <a:r>
              <a:rPr lang="en-US" sz="1600" b="1" cap="all" dirty="0">
                <a:solidFill>
                  <a:schemeClr val="tx1">
                    <a:lumMod val="65000"/>
                    <a:lumOff val="35000"/>
                  </a:schemeClr>
                </a:solidFill>
                <a:effectLst>
                  <a:outerShdw blurRad="38100" dist="38100" dir="2700000" algn="tl">
                    <a:srgbClr val="000000">
                      <a:alpha val="43137"/>
                    </a:srgbClr>
                  </a:outerShdw>
                </a:effectLst>
              </a:rPr>
              <a:t>Creating a Practical Travel Risk </a:t>
            </a:r>
            <a:r>
              <a:rPr lang="en-US" sz="1600" b="1" cap="all" dirty="0" smtClean="0">
                <a:solidFill>
                  <a:schemeClr val="tx1">
                    <a:lumMod val="65000"/>
                    <a:lumOff val="35000"/>
                  </a:schemeClr>
                </a:solidFill>
                <a:effectLst>
                  <a:outerShdw blurRad="38100" dist="38100" dir="2700000" algn="tl">
                    <a:srgbClr val="000000">
                      <a:alpha val="43137"/>
                    </a:srgbClr>
                  </a:outerShdw>
                </a:effectLst>
              </a:rPr>
              <a:t>Plan</a:t>
            </a:r>
            <a:r>
              <a:rPr lang="en-US" sz="1600" b="1" cap="all" dirty="0">
                <a:solidFill>
                  <a:schemeClr val="tx1">
                    <a:lumMod val="65000"/>
                    <a:lumOff val="35000"/>
                  </a:schemeClr>
                </a:solidFill>
                <a:effectLst>
                  <a:outerShdw blurRad="38100" dist="38100" dir="2700000" algn="tl">
                    <a:srgbClr val="000000">
                      <a:alpha val="43137"/>
                    </a:srgbClr>
                  </a:outerShdw>
                </a:effectLst>
              </a:rPr>
              <a:t/>
            </a:r>
            <a:br>
              <a:rPr lang="en-US" sz="1600" b="1" cap="all" dirty="0">
                <a:solidFill>
                  <a:schemeClr val="tx1">
                    <a:lumMod val="65000"/>
                    <a:lumOff val="35000"/>
                  </a:schemeClr>
                </a:solidFill>
                <a:effectLst>
                  <a:outerShdw blurRad="38100" dist="38100" dir="2700000" algn="tl">
                    <a:srgbClr val="000000">
                      <a:alpha val="43137"/>
                    </a:srgbClr>
                  </a:outerShdw>
                </a:effectLst>
              </a:rPr>
            </a:br>
            <a:r>
              <a:rPr lang="en-US" sz="1600" b="1" cap="all" dirty="0">
                <a:solidFill>
                  <a:schemeClr val="tx1">
                    <a:lumMod val="65000"/>
                    <a:lumOff val="35000"/>
                  </a:schemeClr>
                </a:solidFill>
                <a:effectLst>
                  <a:outerShdw blurRad="38100" dist="38100" dir="2700000" algn="tl">
                    <a:srgbClr val="000000">
                      <a:alpha val="43137"/>
                    </a:srgbClr>
                  </a:outerShdw>
                </a:effectLst>
              </a:rPr>
              <a:t>Presented by the GBTA Risk Committee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79"/>
            <a:ext cx="7330881" cy="2194560"/>
          </a:xfrm>
          <a:prstGeom prst="rect">
            <a:avLst/>
          </a:prstGeom>
        </p:spPr>
      </p:pic>
      <p:sp>
        <p:nvSpPr>
          <p:cNvPr id="15" name="TextBox 14"/>
          <p:cNvSpPr txBox="1"/>
          <p:nvPr/>
        </p:nvSpPr>
        <p:spPr>
          <a:xfrm>
            <a:off x="7010399" y="8890084"/>
            <a:ext cx="381001" cy="253916"/>
          </a:xfrm>
          <a:prstGeom prst="rect">
            <a:avLst/>
          </a:prstGeom>
          <a:noFill/>
        </p:spPr>
        <p:txBody>
          <a:bodyPr wrap="square" rtlCol="0">
            <a:spAutoFit/>
          </a:bodyPr>
          <a:lstStyle/>
          <a:p>
            <a:fld id="{E63B62E6-6E92-41B7-A045-041617F5A5D8}" type="slidenum">
              <a:rPr lang="en-US" sz="1050" smtClean="0"/>
              <a:t>9</a:t>
            </a:fld>
            <a:endParaRPr lang="en-US" dirty="0"/>
          </a:p>
        </p:txBody>
      </p:sp>
      <p:sp>
        <p:nvSpPr>
          <p:cNvPr id="20" name="TextBox 19"/>
          <p:cNvSpPr txBox="1"/>
          <p:nvPr/>
        </p:nvSpPr>
        <p:spPr>
          <a:xfrm>
            <a:off x="76200" y="2862873"/>
            <a:ext cx="7162801" cy="6440225"/>
          </a:xfrm>
          <a:prstGeom prst="rect">
            <a:avLst/>
          </a:prstGeom>
          <a:noFill/>
        </p:spPr>
        <p:txBody>
          <a:bodyPr wrap="square" rtlCol="0">
            <a:spAutoFit/>
          </a:bodyPr>
          <a:lstStyle/>
          <a:p>
            <a:r>
              <a:rPr lang="en-US" sz="1050" b="1" dirty="0" smtClean="0">
                <a:solidFill>
                  <a:srgbClr val="00B050"/>
                </a:solidFill>
              </a:rPr>
              <a:t>Shelby </a:t>
            </a:r>
            <a:r>
              <a:rPr lang="en-US" sz="1050" b="1" dirty="0">
                <a:solidFill>
                  <a:srgbClr val="00B050"/>
                </a:solidFill>
              </a:rPr>
              <a:t>LeMaire</a:t>
            </a:r>
            <a:r>
              <a:rPr lang="en-US" sz="1050" dirty="0">
                <a:solidFill>
                  <a:srgbClr val="00B050"/>
                </a:solidFill>
              </a:rPr>
              <a:t>, </a:t>
            </a:r>
            <a:r>
              <a:rPr lang="en-US" sz="1050" dirty="0"/>
              <a:t>Corporate Travel Manager, iRobot</a:t>
            </a:r>
          </a:p>
          <a:p>
            <a:r>
              <a:rPr lang="en-US" sz="1050" b="1" dirty="0">
                <a:solidFill>
                  <a:srgbClr val="00B050"/>
                </a:solidFill>
              </a:rPr>
              <a:t>Erin Will</a:t>
            </a:r>
            <a:r>
              <a:rPr lang="en-US" sz="1050" dirty="0">
                <a:solidFill>
                  <a:srgbClr val="00B050"/>
                </a:solidFill>
              </a:rPr>
              <a:t>, </a:t>
            </a:r>
            <a:r>
              <a:rPr lang="en-US" sz="1050" dirty="0"/>
              <a:t>SVP Global Corporate Security, Global Travel Safety Program Manager, Bank of America</a:t>
            </a:r>
          </a:p>
          <a:p>
            <a:r>
              <a:rPr lang="en-US" sz="1050" b="1" dirty="0">
                <a:solidFill>
                  <a:srgbClr val="00B050"/>
                </a:solidFill>
              </a:rPr>
              <a:t>Mark </a:t>
            </a:r>
            <a:r>
              <a:rPr lang="en-US" sz="1050" b="1" dirty="0" smtClean="0">
                <a:solidFill>
                  <a:srgbClr val="00B050"/>
                </a:solidFill>
              </a:rPr>
              <a:t>Donohue</a:t>
            </a:r>
            <a:r>
              <a:rPr lang="en-US" sz="1050" dirty="0">
                <a:solidFill>
                  <a:srgbClr val="00B050"/>
                </a:solidFill>
              </a:rPr>
              <a:t>, </a:t>
            </a:r>
            <a:r>
              <a:rPr lang="en-US" sz="1050" dirty="0"/>
              <a:t>VP Risk Management Services, </a:t>
            </a:r>
            <a:r>
              <a:rPr lang="en-US" sz="1050" dirty="0" err="1"/>
              <a:t>iJet</a:t>
            </a:r>
            <a:r>
              <a:rPr lang="en-US" sz="1050" dirty="0"/>
              <a:t> International</a:t>
            </a:r>
          </a:p>
          <a:p>
            <a:r>
              <a:rPr lang="en-US" sz="1050" b="1" dirty="0">
                <a:solidFill>
                  <a:srgbClr val="00B050"/>
                </a:solidFill>
              </a:rPr>
              <a:t>Matthew Bradley</a:t>
            </a:r>
            <a:r>
              <a:rPr lang="en-US" sz="1050" dirty="0">
                <a:solidFill>
                  <a:srgbClr val="00B050"/>
                </a:solidFill>
              </a:rPr>
              <a:t>, </a:t>
            </a:r>
            <a:r>
              <a:rPr lang="en-US" sz="1050" dirty="0"/>
              <a:t>Regional Security Director, Americas, International SOS </a:t>
            </a:r>
          </a:p>
          <a:p>
            <a:r>
              <a:rPr lang="en-US" sz="1050" b="1" dirty="0">
                <a:solidFill>
                  <a:srgbClr val="00B050"/>
                </a:solidFill>
              </a:rPr>
              <a:t>Kathy </a:t>
            </a:r>
            <a:r>
              <a:rPr lang="en-US" sz="1050" b="1" dirty="0" err="1">
                <a:solidFill>
                  <a:srgbClr val="00B050"/>
                </a:solidFill>
              </a:rPr>
              <a:t>Bedell</a:t>
            </a:r>
            <a:r>
              <a:rPr lang="en-US" sz="1050" dirty="0">
                <a:solidFill>
                  <a:srgbClr val="00B050"/>
                </a:solidFill>
              </a:rPr>
              <a:t>, </a:t>
            </a:r>
            <a:r>
              <a:rPr lang="en-US" sz="1050" dirty="0"/>
              <a:t>SVP, BCD Travel</a:t>
            </a:r>
          </a:p>
          <a:p>
            <a:endParaRPr lang="en-US" sz="1050" dirty="0"/>
          </a:p>
          <a:p>
            <a:r>
              <a:rPr lang="en-US" sz="1050" dirty="0"/>
              <a:t>This education session was intended to show attendees what a formal </a:t>
            </a:r>
            <a:r>
              <a:rPr lang="en-US" sz="1050" dirty="0" smtClean="0"/>
              <a:t>Travel </a:t>
            </a:r>
            <a:r>
              <a:rPr lang="en-US" sz="1050" dirty="0"/>
              <a:t>R</a:t>
            </a:r>
            <a:r>
              <a:rPr lang="en-US" sz="1050" dirty="0" smtClean="0"/>
              <a:t>isk </a:t>
            </a:r>
            <a:r>
              <a:rPr lang="en-US" sz="1050" dirty="0"/>
              <a:t>M</a:t>
            </a:r>
            <a:r>
              <a:rPr lang="en-US" sz="1050" dirty="0" smtClean="0"/>
              <a:t>anagement </a:t>
            </a:r>
            <a:r>
              <a:rPr lang="en-US" sz="1050" dirty="0"/>
              <a:t>P</a:t>
            </a:r>
            <a:r>
              <a:rPr lang="en-US" sz="1050" dirty="0" smtClean="0"/>
              <a:t>rogram </a:t>
            </a:r>
            <a:r>
              <a:rPr lang="en-US" sz="1050" dirty="0"/>
              <a:t>looks like, why it matters, and why travel managers should care. Shelby LeMaire, </a:t>
            </a:r>
            <a:r>
              <a:rPr lang="en-US" sz="1050" dirty="0" smtClean="0"/>
              <a:t>Corporate Travel Manager </a:t>
            </a:r>
            <a:r>
              <a:rPr lang="en-US" sz="1050" dirty="0"/>
              <a:t>of iRobot, shared a very detailed and structured look at what it takes to develop and maintain a comprehensive and cohesive Travel Risk Management Program, illustrating that an engaged TMC, and engaged C-Suite, and an engaged traveler base are all crucial.</a:t>
            </a:r>
          </a:p>
          <a:p>
            <a:r>
              <a:rPr lang="en-US" sz="1050" dirty="0"/>
              <a:t> </a:t>
            </a:r>
          </a:p>
          <a:p>
            <a:r>
              <a:rPr lang="en-US" sz="1050" dirty="0" err="1" smtClean="0"/>
              <a:t>LeMaire</a:t>
            </a:r>
            <a:r>
              <a:rPr lang="en-US" sz="1050" dirty="0" smtClean="0"/>
              <a:t> </a:t>
            </a:r>
            <a:r>
              <a:rPr lang="en-US" sz="1050" dirty="0"/>
              <a:t>began with a definition: </a:t>
            </a:r>
            <a:r>
              <a:rPr lang="en-US" sz="1050" b="1" dirty="0"/>
              <a:t>Duty of Care is the </a:t>
            </a:r>
            <a:r>
              <a:rPr lang="en-US" sz="1050" b="1" dirty="0" smtClean="0"/>
              <a:t>responsibility or </a:t>
            </a:r>
            <a:r>
              <a:rPr lang="en-US" sz="1050" b="1" dirty="0"/>
              <a:t>the legal obligation of a person or organization to avoid acts or </a:t>
            </a:r>
            <a:r>
              <a:rPr lang="en-US" sz="1050" b="1" dirty="0" smtClean="0"/>
              <a:t>omissions </a:t>
            </a:r>
            <a:r>
              <a:rPr lang="en-US" sz="1050" b="1" dirty="0"/>
              <a:t>which can be reasonably foreseen to cause harm to others.</a:t>
            </a:r>
          </a:p>
          <a:p>
            <a:r>
              <a:rPr lang="en-US" sz="1050" dirty="0"/>
              <a:t> </a:t>
            </a:r>
          </a:p>
          <a:p>
            <a:r>
              <a:rPr lang="en-US" sz="1050" dirty="0"/>
              <a:t>“There are laws and legislation that require companies to take care of our travelers. We comply with Duty of Care laws through an effect TRM program.”</a:t>
            </a:r>
          </a:p>
          <a:p>
            <a:r>
              <a:rPr lang="en-US" sz="1050" dirty="0"/>
              <a:t> </a:t>
            </a:r>
            <a:endParaRPr lang="en-US" sz="1050" dirty="0">
              <a:solidFill>
                <a:srgbClr val="00B050"/>
              </a:solidFill>
            </a:endParaRPr>
          </a:p>
          <a:p>
            <a:pPr algn="ctr"/>
            <a:r>
              <a:rPr lang="en-US" sz="1200" b="1" dirty="0" smtClean="0">
                <a:solidFill>
                  <a:srgbClr val="00B050"/>
                </a:solidFill>
              </a:rPr>
              <a:t>Primary Elements of a Travel Risk Management Program</a:t>
            </a:r>
            <a:endParaRPr lang="en-US" sz="1200" dirty="0" smtClean="0">
              <a:solidFill>
                <a:srgbClr val="00B050"/>
              </a:solidFill>
            </a:endParaRPr>
          </a:p>
          <a:p>
            <a:r>
              <a:rPr lang="en-US" sz="1050" dirty="0" smtClean="0"/>
              <a:t> </a:t>
            </a:r>
          </a:p>
          <a:p>
            <a:endParaRPr lang="en-US" sz="1050" dirty="0" smtClean="0"/>
          </a:p>
          <a:p>
            <a:endParaRPr lang="en-US" sz="1050" dirty="0"/>
          </a:p>
          <a:p>
            <a:endParaRPr lang="en-US" sz="1050" dirty="0" smtClean="0"/>
          </a:p>
          <a:p>
            <a:r>
              <a:rPr lang="en-US" sz="1200" b="1" dirty="0" smtClean="0">
                <a:solidFill>
                  <a:srgbClr val="00B050"/>
                </a:solidFill>
              </a:rPr>
              <a:t>Travel </a:t>
            </a:r>
            <a:r>
              <a:rPr lang="en-US" sz="1200" b="1" dirty="0">
                <a:solidFill>
                  <a:srgbClr val="00B050"/>
                </a:solidFill>
              </a:rPr>
              <a:t>Related Risk</a:t>
            </a:r>
            <a:endParaRPr lang="en-US" sz="1200" dirty="0">
              <a:solidFill>
                <a:srgbClr val="00B050"/>
              </a:solidFill>
            </a:endParaRPr>
          </a:p>
          <a:p>
            <a:r>
              <a:rPr lang="en-US" sz="1050" dirty="0"/>
              <a:t>Once you begin to think about it, the risks associated with travel </a:t>
            </a:r>
            <a:r>
              <a:rPr lang="en-US" sz="1050" dirty="0" smtClean="0"/>
              <a:t> compound exponentially. </a:t>
            </a:r>
            <a:r>
              <a:rPr lang="en-US" sz="1050" dirty="0"/>
              <a:t>Travel risk is about more than just flight safety. It encompasses medical treatment, unsanitary food, crime and terrorism, natural disasters, automobile accidents, infectious diseases, and much more. The risks are even greater for the infrequent traveler because of their lack of experience in unfamiliar environments.</a:t>
            </a:r>
          </a:p>
          <a:p>
            <a:r>
              <a:rPr lang="en-US" sz="1050" dirty="0"/>
              <a:t> </a:t>
            </a:r>
          </a:p>
          <a:p>
            <a:r>
              <a:rPr lang="en-US" sz="1050" dirty="0" smtClean="0"/>
              <a:t>Why does all this matter? Beyond a moral obligation, LeMaire points out, “A catastrophic incident can impact growth, resources, and business continuity.” Preparation and foresight will cost less in output and resources than reactionary measures.</a:t>
            </a:r>
            <a:br>
              <a:rPr lang="en-US" sz="1050" dirty="0" smtClean="0"/>
            </a:br>
            <a:r>
              <a:rPr lang="en-US" sz="1050" dirty="0" smtClean="0"/>
              <a:t/>
            </a:r>
            <a:br>
              <a:rPr lang="en-US" sz="1050" dirty="0" smtClean="0"/>
            </a:br>
            <a:r>
              <a:rPr lang="en-US" sz="1050" dirty="0"/>
              <a:t>LeMaire built the iRobot TRM Program from the ground up, developing a sustainable and evolving system based around the Four </a:t>
            </a:r>
            <a:r>
              <a:rPr lang="en-US" sz="1050" dirty="0" err="1"/>
              <a:t>Ts</a:t>
            </a:r>
            <a:r>
              <a:rPr lang="en-US" sz="1050" dirty="0" smtClean="0"/>
              <a:t>: Treat, Transfer, Terminate, and Tolerate. These are the key points for mitigating risk. Within your company, every reservation must be designated with a destination </a:t>
            </a:r>
            <a:r>
              <a:rPr lang="en-US" sz="1050" dirty="0"/>
              <a:t>risk rating. C-level involvement is required for extreme risk destinations, to consider if the risk is worth the benefit of travel. Every risk is mitigated the best way possible, beginning with education. Travelers are encouraged to reach out to medical and security suppliers to get a debriefing about the risks </a:t>
            </a:r>
            <a:r>
              <a:rPr lang="en-US" sz="1050" dirty="0" smtClean="0"/>
              <a:t>they face, </a:t>
            </a:r>
            <a:r>
              <a:rPr lang="en-US" sz="1050" dirty="0"/>
              <a:t>recognizing that risks vary from country to country and destination to destination</a:t>
            </a:r>
            <a:r>
              <a:rPr lang="en-US" sz="1050" dirty="0" smtClean="0"/>
              <a:t>.</a:t>
            </a:r>
            <a:br>
              <a:rPr lang="en-US" sz="1050" dirty="0" smtClean="0"/>
            </a:br>
            <a:endParaRPr lang="en-US" sz="1050" dirty="0"/>
          </a:p>
        </p:txBody>
      </p:sp>
      <p:sp>
        <p:nvSpPr>
          <p:cNvPr id="2" name="Rectangle 1"/>
          <p:cNvSpPr/>
          <p:nvPr/>
        </p:nvSpPr>
        <p:spPr>
          <a:xfrm>
            <a:off x="4074226" y="5879347"/>
            <a:ext cx="1964777" cy="430887"/>
          </a:xfrm>
          <a:prstGeom prst="rect">
            <a:avLst/>
          </a:prstGeom>
        </p:spPr>
        <p:txBody>
          <a:bodyPr wrap="square">
            <a:spAutoFit/>
          </a:bodyPr>
          <a:lstStyle/>
          <a:p>
            <a:r>
              <a:rPr lang="en-US" sz="1050" dirty="0"/>
              <a:t>Systems/Tools to Manage Risk</a:t>
            </a:r>
          </a:p>
          <a:p>
            <a:r>
              <a:rPr lang="en-US" sz="1050" dirty="0"/>
              <a:t>TRM Supplier Network</a:t>
            </a:r>
          </a:p>
        </p:txBody>
      </p:sp>
      <p:sp>
        <p:nvSpPr>
          <p:cNvPr id="4" name="Rectangle 3"/>
          <p:cNvSpPr/>
          <p:nvPr/>
        </p:nvSpPr>
        <p:spPr>
          <a:xfrm>
            <a:off x="1304801" y="5806251"/>
            <a:ext cx="1752600" cy="577081"/>
          </a:xfrm>
          <a:prstGeom prst="rect">
            <a:avLst/>
          </a:prstGeom>
        </p:spPr>
        <p:txBody>
          <a:bodyPr wrap="square">
            <a:spAutoFit/>
          </a:bodyPr>
          <a:lstStyle/>
          <a:p>
            <a:r>
              <a:rPr lang="en-US" sz="1050" dirty="0"/>
              <a:t>TRM Policy</a:t>
            </a:r>
          </a:p>
          <a:p>
            <a:r>
              <a:rPr lang="en-US" sz="1050" dirty="0"/>
              <a:t>Management Support</a:t>
            </a:r>
          </a:p>
          <a:p>
            <a:r>
              <a:rPr lang="en-US" sz="1050" dirty="0"/>
              <a:t>Responsible Employees</a:t>
            </a:r>
          </a:p>
        </p:txBody>
      </p:sp>
      <p:sp>
        <p:nvSpPr>
          <p:cNvPr id="12" name="Rectangle 11"/>
          <p:cNvSpPr/>
          <p:nvPr/>
        </p:nvSpPr>
        <p:spPr>
          <a:xfrm rot="16200000">
            <a:off x="6339325" y="3068256"/>
            <a:ext cx="1603042" cy="337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Monday</a:t>
            </a:r>
            <a:endParaRPr lang="en-US" dirty="0"/>
          </a:p>
        </p:txBody>
      </p:sp>
    </p:spTree>
    <p:extLst>
      <p:ext uri="{BB962C8B-B14F-4D97-AF65-F5344CB8AC3E}">
        <p14:creationId xmlns:p14="http://schemas.microsoft.com/office/powerpoint/2010/main" val="1681180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3297</TotalTime>
  <Words>2687</Words>
  <Application>Microsoft Office PowerPoint</Application>
  <PresentationFormat>Custom</PresentationFormat>
  <Paragraphs>588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Travel,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Canuso</dc:creator>
  <cp:lastModifiedBy>Chesley Turner</cp:lastModifiedBy>
  <cp:revision>210</cp:revision>
  <cp:lastPrinted>2014-08-04T14:15:10Z</cp:lastPrinted>
  <dcterms:created xsi:type="dcterms:W3CDTF">2014-07-21T16:12:28Z</dcterms:created>
  <dcterms:modified xsi:type="dcterms:W3CDTF">2015-08-12T13:03:36Z</dcterms:modified>
</cp:coreProperties>
</file>